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14.xml" ContentType="application/vnd.openxmlformats-officedocument.presentationml.notesSlide+xml"/>
  <Override PartName="/ppt/slides/slide22.xml" ContentType="application/vnd.openxmlformats-officedocument.presentationml.slide+xml"/>
  <Override PartName="/ppt/theme/theme2.xml" ContentType="application/vnd.openxmlformats-officedocument.theme+xml"/>
  <Override PartName="/ppt/notesSlides/notesSlide11.xml" ContentType="application/vnd.openxmlformats-officedocument.presentationml.notesSlide+xml"/>
  <Override PartName="/ppt/slides/slide2.xml" ContentType="application/vnd.openxmlformats-officedocument.presentationml.slide+xml"/>
  <Override PartName="/docProps/app.xml" ContentType="application/vnd.openxmlformats-officedocument.extended-properties+xml"/>
  <Override PartName="/ppt/notesSlides/notesSlide9.xml" ContentType="application/vnd.openxmlformats-officedocument.presentationml.notesSlide+xml"/>
  <Override PartName="/ppt/slides/slide11.xml" ContentType="application/vnd.openxmlformats-officedocument.presentationml.slide+xml"/>
  <Override PartName="/ppt/slides/slide18.xml" ContentType="application/vnd.openxmlformats-officedocument.presentationml.slide+xml"/>
  <Override PartName="/ppt/notesSlides/notesSlide16.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notesSlides/notesSlide19.xml" ContentType="application/vnd.openxmlformats-officedocument.presentationml.notesSlide+xml"/>
  <Override PartName="/ppt/slides/slide13.xml" ContentType="application/vnd.openxmlformats-officedocument.presentationml.slide+xml"/>
  <Override PartName="/ppt/slides/slide14.xml" ContentType="application/vnd.openxmlformats-officedocument.presentationml.slide+xml"/>
  <Override PartName="/ppt/notesSlides/notesSlide17.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notesSlides/notesSlide18.xml" ContentType="application/vnd.openxmlformats-officedocument.presentationml.notesSlide+xml"/>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notesSlides/notesSlide20.xml" ContentType="application/vnd.openxmlformats-officedocument.presentationml.notesSlide+xml"/>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84" r:id="rId1"/>
  </p:sldMasterIdLst>
  <p:notesMasterIdLst>
    <p:notesMasterId r:id="rId25"/>
  </p:notesMasterIdLst>
  <p:sldIdLst>
    <p:sldId id="256" r:id="rId2"/>
    <p:sldId id="257" r:id="rId3"/>
    <p:sldId id="258" r:id="rId4"/>
    <p:sldId id="259" r:id="rId5"/>
    <p:sldId id="262" r:id="rId6"/>
    <p:sldId id="264" r:id="rId7"/>
    <p:sldId id="282" r:id="rId8"/>
    <p:sldId id="289" r:id="rId9"/>
    <p:sldId id="261" r:id="rId10"/>
    <p:sldId id="270" r:id="rId11"/>
    <p:sldId id="269" r:id="rId12"/>
    <p:sldId id="275" r:id="rId13"/>
    <p:sldId id="278" r:id="rId14"/>
    <p:sldId id="276" r:id="rId15"/>
    <p:sldId id="287" r:id="rId16"/>
    <p:sldId id="284" r:id="rId17"/>
    <p:sldId id="285" r:id="rId18"/>
    <p:sldId id="286" r:id="rId19"/>
    <p:sldId id="273" r:id="rId20"/>
    <p:sldId id="274" r:id="rId21"/>
    <p:sldId id="281" r:id="rId22"/>
    <p:sldId id="283" r:id="rId23"/>
    <p:sldId id="288"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85118" autoAdjust="0"/>
  </p:normalViewPr>
  <p:slideViewPr>
    <p:cSldViewPr snapToGrid="0" snapToObjects="1">
      <p:cViewPr>
        <p:scale>
          <a:sx n="75" d="100"/>
          <a:sy n="75" d="100"/>
        </p:scale>
        <p:origin x="-1304" y="-25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notesMaster" Target="notesMasters/notesMaster1.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presProps" Target="presProps.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viewProps" Target="viewProps.xml"/><Relationship Id="rId26" Type="http://schemas.openxmlformats.org/officeDocument/2006/relationships/printerSettings" Target="printerSettings/printerSettings1.bin"/><Relationship Id="rId30" Type="http://schemas.openxmlformats.org/officeDocument/2006/relationships/tableStyles" Target="tableStyles.xml"/><Relationship Id="rId11" Type="http://schemas.openxmlformats.org/officeDocument/2006/relationships/slide" Target="slides/slide10.xml"/><Relationship Id="rId29" Type="http://schemas.openxmlformats.org/officeDocument/2006/relationships/theme" Target="theme/theme1.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5EC289-FE3F-4446-8DE6-040AB172CBB9}" type="datetimeFigureOut">
              <a:rPr lang="en-US" smtClean="0"/>
              <a:pPr/>
              <a:t>8/26/15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F5B17E-1915-324C-9DA6-4A412E11E31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F5B17E-1915-324C-9DA6-4A412E11E31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Morphology refers to instruction that helps students understand the processes of word formation in English-how prefixes, suffixes, base words, and Greek and Latin word roots combine. Understanding these processes will “generate” student learning about thousands of words they will encounter in their instructional and independent reading</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Stat says that the average high school students needs to acquire 3000 words per year to graduate-therefore, teaching individual vocabulary words is not enough</a:t>
            </a:r>
            <a:endParaRPr lang="en-US" dirty="0" smtClean="0"/>
          </a:p>
          <a:p>
            <a:endParaRPr lang="en-US" dirty="0"/>
          </a:p>
        </p:txBody>
      </p:sp>
      <p:sp>
        <p:nvSpPr>
          <p:cNvPr id="4" name="Slide Number Placeholder 3"/>
          <p:cNvSpPr>
            <a:spLocks noGrp="1"/>
          </p:cNvSpPr>
          <p:nvPr>
            <p:ph type="sldNum" sz="quarter" idx="10"/>
          </p:nvPr>
        </p:nvSpPr>
        <p:spPr/>
        <p:txBody>
          <a:bodyPr/>
          <a:lstStyle/>
          <a:p>
            <a:fld id="{AFF5B17E-1915-324C-9DA6-4A412E11E315}"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Although direct instruction is essential to vocabulary development, this in itself is not sufficient. Students need to engage in a volume of wide-ranging reading of texts they can read independently.  Nothing here should be construed as lessening the essential importance of a volume of reading to vocabulary acquisition.</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Getting</a:t>
            </a:r>
            <a:r>
              <a:rPr lang="en-US" sz="1200" kern="1200" baseline="0" dirty="0" smtClean="0">
                <a:solidFill>
                  <a:schemeClr val="tx1"/>
                </a:solidFill>
                <a:latin typeface="+mn-lt"/>
                <a:ea typeface="+mn-ea"/>
                <a:cs typeface="+mn-cs"/>
              </a:rPr>
              <a:t> students to read more may be the most valuable thing you can do to improve their vocabulary.</a:t>
            </a:r>
            <a:endParaRPr lang="en-US" sz="1200" kern="1200" dirty="0" smtClean="0">
              <a:solidFill>
                <a:schemeClr val="tx1"/>
              </a:solidFill>
              <a:latin typeface="+mn-lt"/>
              <a:ea typeface="+mn-ea"/>
              <a:cs typeface="+mn-cs"/>
            </a:endParaRPr>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The average amount of time spent reading for all grades is 7.1 minutes a day in public schools around the nation.</a:t>
            </a:r>
          </a:p>
          <a:p>
            <a:r>
              <a:rPr lang="en-US" dirty="0" smtClean="0"/>
              <a:t>Using context clues, breaking</a:t>
            </a:r>
            <a:r>
              <a:rPr lang="en-US" baseline="0" dirty="0" smtClean="0"/>
              <a:t> words into parts and recognizing roots and affixes</a:t>
            </a:r>
          </a:p>
          <a:p>
            <a:r>
              <a:rPr lang="en-US" dirty="0" smtClean="0"/>
              <a:t>https://</a:t>
            </a:r>
            <a:r>
              <a:rPr lang="en-US" dirty="0" err="1" smtClean="0"/>
              <a:t>www.teachingchannel.org</a:t>
            </a:r>
            <a:r>
              <a:rPr lang="en-US" dirty="0" smtClean="0"/>
              <a:t>/videos/reading-teaching-strategy</a:t>
            </a:r>
          </a:p>
          <a:p>
            <a:endParaRPr lang="en-US" dirty="0"/>
          </a:p>
        </p:txBody>
      </p:sp>
      <p:sp>
        <p:nvSpPr>
          <p:cNvPr id="4" name="Slide Number Placeholder 3"/>
          <p:cNvSpPr>
            <a:spLocks noGrp="1"/>
          </p:cNvSpPr>
          <p:nvPr>
            <p:ph type="sldNum" sz="quarter" idx="10"/>
          </p:nvPr>
        </p:nvSpPr>
        <p:spPr/>
        <p:txBody>
          <a:bodyPr/>
          <a:lstStyle/>
          <a:p>
            <a:fld id="{AFF5B17E-1915-324C-9DA6-4A412E11E315}"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Reading word parts serves two</a:t>
            </a:r>
            <a:r>
              <a:rPr lang="en-US" baseline="0" dirty="0" smtClean="0"/>
              <a:t> purposes: providing proper pronunciation and showing students how words break into parts while also allowing students to recognize word parts they may already know</a:t>
            </a:r>
            <a:endParaRPr lang="en-US" dirty="0" smtClean="0"/>
          </a:p>
          <a:p>
            <a:endParaRPr lang="en-US" dirty="0" smtClean="0"/>
          </a:p>
          <a:p>
            <a:r>
              <a:rPr lang="en-US" dirty="0" smtClean="0"/>
              <a:t>https://</a:t>
            </a:r>
            <a:r>
              <a:rPr lang="en-US" dirty="0" err="1" smtClean="0"/>
              <a:t>www.youtube.com/watch?v</a:t>
            </a:r>
            <a:r>
              <a:rPr lang="en-US" dirty="0" smtClean="0"/>
              <a:t>=fr7yRYegjb8</a:t>
            </a:r>
            <a:endParaRPr lang="en-US" dirty="0"/>
          </a:p>
        </p:txBody>
      </p:sp>
      <p:sp>
        <p:nvSpPr>
          <p:cNvPr id="4" name="Slide Number Placeholder 3"/>
          <p:cNvSpPr>
            <a:spLocks noGrp="1"/>
          </p:cNvSpPr>
          <p:nvPr>
            <p:ph type="sldNum" sz="quarter" idx="10"/>
          </p:nvPr>
        </p:nvSpPr>
        <p:spPr/>
        <p:txBody>
          <a:bodyPr/>
          <a:lstStyle/>
          <a:p>
            <a:fld id="{AFF5B17E-1915-324C-9DA6-4A412E11E315}"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https://www.teachingchannel.org/videos/teaching-hard-vocabulary-words</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AFF5B17E-1915-324C-9DA6-4A412E11E315}"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Model the use of the words in your classroom. The more often that students hear them, the more automatic their use of those words will become.</a:t>
            </a:r>
            <a:endParaRPr lang="en-US" dirty="0" smtClean="0"/>
          </a:p>
          <a:p>
            <a:r>
              <a:rPr lang="en-US" dirty="0" smtClean="0"/>
              <a:t>Start a Word Wall and engage students in daily activities</a:t>
            </a:r>
            <a:r>
              <a:rPr lang="en-US" baseline="0" dirty="0" smtClean="0"/>
              <a:t> using the Word Wall</a:t>
            </a:r>
            <a:endParaRPr lang="en-US" dirty="0" smtClean="0"/>
          </a:p>
          <a:p>
            <a:r>
              <a:rPr lang="en-US" dirty="0" smtClean="0"/>
              <a:t>If</a:t>
            </a:r>
            <a:r>
              <a:rPr lang="en-US" baseline="0" dirty="0" smtClean="0"/>
              <a:t> time remains,</a:t>
            </a:r>
            <a:r>
              <a:rPr lang="en-US" baseline="0" dirty="0" smtClean="0"/>
              <a:t> play one of these games</a:t>
            </a:r>
          </a:p>
        </p:txBody>
      </p:sp>
      <p:sp>
        <p:nvSpPr>
          <p:cNvPr id="4" name="Slide Number Placeholder 3"/>
          <p:cNvSpPr>
            <a:spLocks noGrp="1"/>
          </p:cNvSpPr>
          <p:nvPr>
            <p:ph type="sldNum" sz="quarter" idx="10"/>
          </p:nvPr>
        </p:nvSpPr>
        <p:spPr/>
        <p:txBody>
          <a:bodyPr/>
          <a:lstStyle/>
          <a:p>
            <a:fld id="{AFF5B17E-1915-324C-9DA6-4A412E11E315}"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F5B17E-1915-324C-9DA6-4A412E11E315}"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F5B17E-1915-324C-9DA6-4A412E11E315}"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With</a:t>
            </a:r>
            <a:r>
              <a:rPr lang="en-US" baseline="0" dirty="0" smtClean="0"/>
              <a:t> or Without </a:t>
            </a:r>
            <a:r>
              <a:rPr lang="en-US" b="1" i="1" baseline="0" dirty="0" smtClean="0"/>
              <a:t>Words Their Way</a:t>
            </a:r>
            <a:r>
              <a:rPr lang="en-US" i="1" baseline="0" dirty="0" smtClean="0"/>
              <a:t>: </a:t>
            </a:r>
            <a:r>
              <a:rPr lang="en-US" i="0" baseline="0" dirty="0" smtClean="0"/>
              <a:t>   elementary teachers use WTW spelling inventories to assess, create groups based on instructional level (5 different), and provide instruction &amp; practice in class &amp; at home throughout the week, and re-assess at end of week</a:t>
            </a:r>
          </a:p>
          <a:p>
            <a:pPr marL="0" marR="0" indent="0" algn="l" defTabSz="457200" rtl="0" eaLnBrk="1" fontAlgn="auto" latinLnBrk="0" hangingPunct="1">
              <a:lnSpc>
                <a:spcPct val="100000"/>
              </a:lnSpc>
              <a:spcBef>
                <a:spcPts val="0"/>
              </a:spcBef>
              <a:spcAft>
                <a:spcPts val="0"/>
              </a:spcAft>
              <a:buClrTx/>
              <a:buSzTx/>
              <a:buFontTx/>
              <a:buNone/>
              <a:tabLst/>
              <a:defRPr/>
            </a:pPr>
            <a:r>
              <a:rPr lang="en-US" i="0" baseline="0" dirty="0" smtClean="0"/>
              <a:t>HOW?  Get parent volunteers to help with preparation, schedule groups within guided reading time, once routines are established, goes smoothly</a:t>
            </a:r>
            <a:endParaRPr lang="en-US" i="1"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Word sorts – done independently, in small group or with partners: based on chunks,</a:t>
            </a:r>
            <a:r>
              <a:rPr lang="en-US" baseline="0" dirty="0" smtClean="0"/>
              <a:t> </a:t>
            </a:r>
            <a:r>
              <a:rPr lang="en-US" dirty="0" smtClean="0"/>
              <a:t>sounds, patterns, roots or affixes</a:t>
            </a:r>
          </a:p>
          <a:p>
            <a:r>
              <a:rPr lang="en-US" dirty="0" smtClean="0"/>
              <a:t>Manipulate words:</a:t>
            </a:r>
          </a:p>
          <a:p>
            <a:r>
              <a:rPr lang="en-US" dirty="0" smtClean="0"/>
              <a:t>	Change Up – change a letter or chunk using repeated practice with the same learned pattern – back, stack, crack, attack </a:t>
            </a:r>
          </a:p>
          <a:p>
            <a:r>
              <a:rPr lang="en-US" dirty="0" smtClean="0"/>
              <a:t>	Build a word – variety</a:t>
            </a:r>
            <a:r>
              <a:rPr lang="en-US" baseline="0" dirty="0" smtClean="0"/>
              <a:t> of ways – any type of letters – magnetic, scrabble, written - vowels or patterns in special color – add prefixes or suffixes</a:t>
            </a:r>
          </a:p>
          <a:p>
            <a:r>
              <a:rPr lang="en-US" baseline="0" dirty="0" smtClean="0"/>
              <a:t>Online activities – with </a:t>
            </a:r>
            <a:r>
              <a:rPr lang="en-US" baseline="0" dirty="0" err="1" smtClean="0"/>
              <a:t>ipads</a:t>
            </a:r>
            <a:r>
              <a:rPr lang="en-US" baseline="0" dirty="0" smtClean="0"/>
              <a:t> or computer lab time; centers in the classroom there are classroom computers (Spelling City)</a:t>
            </a:r>
          </a:p>
          <a:p>
            <a:r>
              <a:rPr lang="en-US" baseline="0" dirty="0" smtClean="0"/>
              <a:t>Interactive notebooks – written “play” of words and practice in notebooks; students self-monitor progress &amp; words to continue to practice after assessment</a:t>
            </a:r>
          </a:p>
          <a:p>
            <a:r>
              <a:rPr lang="en-US" baseline="0" dirty="0" smtClean="0"/>
              <a:t>Videos/songs – that teach about word parts or give examples – great visuals or songs help them remember</a:t>
            </a:r>
          </a:p>
          <a:p>
            <a:r>
              <a:rPr lang="en-US" baseline="0" dirty="0" smtClean="0"/>
              <a:t>Looking at related words – words we can build upon or find synonyms for – unlock thousands of words</a:t>
            </a:r>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AFF5B17E-1915-324C-9DA6-4A412E11E315}"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F5B17E-1915-324C-9DA6-4A412E11E315}"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F5B17E-1915-324C-9DA6-4A412E11E315}"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F5B17E-1915-324C-9DA6-4A412E11E315}"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Popular</a:t>
            </a:r>
            <a:r>
              <a:rPr lang="en-US" baseline="0" dirty="0" smtClean="0"/>
              <a:t> literacy blogs</a:t>
            </a:r>
          </a:p>
          <a:p>
            <a:r>
              <a:rPr lang="en-US" baseline="0" dirty="0" err="1" smtClean="0"/>
              <a:t>Textproject</a:t>
            </a:r>
            <a:r>
              <a:rPr lang="en-US" baseline="0" dirty="0" smtClean="0"/>
              <a:t> – many common core resources – especially FREE </a:t>
            </a:r>
            <a:r>
              <a:rPr lang="en-US" baseline="0" dirty="0" err="1" smtClean="0"/>
              <a:t>vocab</a:t>
            </a:r>
            <a:r>
              <a:rPr lang="en-US" baseline="0" dirty="0" smtClean="0"/>
              <a:t> lessons “Expressions for Everyday” &amp; “Super Synonym Sets for Stories”</a:t>
            </a:r>
            <a:endParaRPr lang="en-US" dirty="0" smtClean="0"/>
          </a:p>
          <a:p>
            <a:endParaRPr lang="en-US" dirty="0"/>
          </a:p>
        </p:txBody>
      </p:sp>
      <p:sp>
        <p:nvSpPr>
          <p:cNvPr id="4" name="Slide Number Placeholder 3"/>
          <p:cNvSpPr>
            <a:spLocks noGrp="1"/>
          </p:cNvSpPr>
          <p:nvPr>
            <p:ph type="sldNum" sz="quarter" idx="10"/>
          </p:nvPr>
        </p:nvSpPr>
        <p:spPr/>
        <p:txBody>
          <a:bodyPr/>
          <a:lstStyle/>
          <a:p>
            <a:fld id="{AFF5B17E-1915-324C-9DA6-4A412E11E315}" type="slidenum">
              <a:rPr lang="en-US" smtClean="0"/>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One of the key requirements of the Common Core State Standards for Reading is that all students must be able to</a:t>
            </a:r>
          </a:p>
          <a:p>
            <a:r>
              <a:rPr lang="en-US" sz="1200" kern="1200" baseline="0" dirty="0" smtClean="0">
                <a:solidFill>
                  <a:schemeClr val="tx1"/>
                </a:solidFill>
                <a:latin typeface="+mn-lt"/>
                <a:ea typeface="+mn-ea"/>
                <a:cs typeface="+mn-cs"/>
              </a:rPr>
              <a:t>comprehend texts of steadily increasing complexity as they progress through school. By the time they complete the</a:t>
            </a:r>
          </a:p>
          <a:p>
            <a:r>
              <a:rPr lang="en-US" sz="1200" kern="1200" baseline="0" dirty="0" smtClean="0">
                <a:solidFill>
                  <a:schemeClr val="tx1"/>
                </a:solidFill>
                <a:latin typeface="+mn-lt"/>
                <a:ea typeface="+mn-ea"/>
                <a:cs typeface="+mn-cs"/>
              </a:rPr>
              <a:t>core, students must be able to read and comprehend independently and proficiently the kinds of complex texts commonly</a:t>
            </a:r>
          </a:p>
          <a:p>
            <a:r>
              <a:rPr lang="en-US" sz="1200" kern="1200" baseline="0" dirty="0" smtClean="0">
                <a:solidFill>
                  <a:schemeClr val="tx1"/>
                </a:solidFill>
                <a:latin typeface="+mn-lt"/>
                <a:ea typeface="+mn-ea"/>
                <a:cs typeface="+mn-cs"/>
              </a:rPr>
              <a:t>found in college and careers.</a:t>
            </a: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In order for students to read grade-level</a:t>
            </a:r>
            <a:r>
              <a:rPr lang="en-US" sz="1200" kern="1200" baseline="0" dirty="0" smtClean="0">
                <a:solidFill>
                  <a:schemeClr val="tx1"/>
                </a:solidFill>
                <a:latin typeface="+mn-lt"/>
                <a:ea typeface="+mn-ea"/>
                <a:cs typeface="+mn-cs"/>
              </a:rPr>
              <a:t> text independently and proficiently, there is a great volume of words student to need know…</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FF5B17E-1915-324C-9DA6-4A412E11E31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Students who are behind need to learn more words. This can only happen if we all make vocabulary and word study a priority in our materials and instruction. </a:t>
            </a:r>
          </a:p>
          <a:p>
            <a:endParaRPr lang="en-US" dirty="0" smtClean="0"/>
          </a:p>
          <a:p>
            <a:r>
              <a:rPr lang="en-US" dirty="0" smtClean="0"/>
              <a:t>From</a:t>
            </a:r>
            <a:r>
              <a:rPr lang="en-US" baseline="0" dirty="0" smtClean="0"/>
              <a:t> there, usually the achievement gap widens-like the Matthew Effect “the rich get richer and the poor get poorer”</a:t>
            </a:r>
          </a:p>
          <a:p>
            <a:r>
              <a:rPr lang="en-US" sz="1200" kern="1200" baseline="0" dirty="0" smtClean="0">
                <a:solidFill>
                  <a:schemeClr val="tx1"/>
                </a:solidFill>
                <a:latin typeface="+mn-lt"/>
                <a:ea typeface="+mn-ea"/>
                <a:cs typeface="+mn-cs"/>
              </a:rPr>
              <a:t>In fact, at most between 5 and 15 percent of new words encountered upon first reading are retained, and the weaker a</a:t>
            </a:r>
          </a:p>
          <a:p>
            <a:r>
              <a:rPr lang="en-US" sz="1200" kern="1200" baseline="0" dirty="0" smtClean="0">
                <a:solidFill>
                  <a:schemeClr val="tx1"/>
                </a:solidFill>
                <a:latin typeface="+mn-lt"/>
                <a:ea typeface="+mn-ea"/>
                <a:cs typeface="+mn-cs"/>
              </a:rPr>
              <a:t>student’s vocabulary is the smaller the gain (</a:t>
            </a:r>
            <a:r>
              <a:rPr lang="en-US" sz="1200" kern="1200" baseline="0" dirty="0" err="1" smtClean="0">
                <a:solidFill>
                  <a:schemeClr val="tx1"/>
                </a:solidFill>
                <a:latin typeface="+mn-lt"/>
                <a:ea typeface="+mn-ea"/>
                <a:cs typeface="+mn-cs"/>
              </a:rPr>
              <a:t>Daneman</a:t>
            </a:r>
            <a:r>
              <a:rPr lang="en-US" sz="1200" kern="1200" baseline="0" dirty="0" smtClean="0">
                <a:solidFill>
                  <a:schemeClr val="tx1"/>
                </a:solidFill>
                <a:latin typeface="+mn-lt"/>
                <a:ea typeface="+mn-ea"/>
                <a:cs typeface="+mn-cs"/>
              </a:rPr>
              <a:t> &amp; Green, 1986; Hayes &amp; Ahrens, 1988; Herman, Anderson, Pearson,</a:t>
            </a:r>
          </a:p>
          <a:p>
            <a:r>
              <a:rPr lang="en-US" sz="1200" kern="1200" baseline="0" dirty="0" smtClean="0">
                <a:solidFill>
                  <a:schemeClr val="tx1"/>
                </a:solidFill>
                <a:latin typeface="+mn-lt"/>
                <a:ea typeface="+mn-ea"/>
                <a:cs typeface="+mn-cs"/>
              </a:rPr>
              <a:t>&amp; Nagy, 1987; Sternberg &amp; Powell, 1983). Yet research shows that if students are truly to understand what they</a:t>
            </a:r>
          </a:p>
          <a:p>
            <a:r>
              <a:rPr lang="en-US" sz="1200" kern="1200" baseline="0" dirty="0" smtClean="0">
                <a:solidFill>
                  <a:schemeClr val="tx1"/>
                </a:solidFill>
                <a:latin typeface="+mn-lt"/>
                <a:ea typeface="+mn-ea"/>
                <a:cs typeface="+mn-cs"/>
              </a:rPr>
              <a:t>read, they must grasp upward of 95 percent of the words (Betts, 1946; Carver, 1994; </a:t>
            </a:r>
            <a:r>
              <a:rPr lang="en-US" sz="1200" kern="1200" baseline="0" dirty="0" err="1" smtClean="0">
                <a:solidFill>
                  <a:schemeClr val="tx1"/>
                </a:solidFill>
                <a:latin typeface="+mn-lt"/>
                <a:ea typeface="+mn-ea"/>
                <a:cs typeface="+mn-cs"/>
              </a:rPr>
              <a:t>Hu</a:t>
            </a:r>
            <a:r>
              <a:rPr lang="en-US" sz="1200" kern="1200" baseline="0" dirty="0" smtClean="0">
                <a:solidFill>
                  <a:schemeClr val="tx1"/>
                </a:solidFill>
                <a:latin typeface="+mn-lt"/>
                <a:ea typeface="+mn-ea"/>
                <a:cs typeface="+mn-cs"/>
              </a:rPr>
              <a:t> &amp; Nation, 2000; </a:t>
            </a:r>
            <a:r>
              <a:rPr lang="en-US" sz="1200" kern="1200" baseline="0" dirty="0" err="1" smtClean="0">
                <a:solidFill>
                  <a:schemeClr val="tx1"/>
                </a:solidFill>
                <a:latin typeface="+mn-lt"/>
                <a:ea typeface="+mn-ea"/>
                <a:cs typeface="+mn-cs"/>
              </a:rPr>
              <a:t>Laufer</a:t>
            </a:r>
            <a:r>
              <a:rPr lang="en-US" sz="1200" kern="1200" baseline="0" dirty="0" smtClean="0">
                <a:solidFill>
                  <a:schemeClr val="tx1"/>
                </a:solidFill>
                <a:latin typeface="+mn-lt"/>
                <a:ea typeface="+mn-ea"/>
                <a:cs typeface="+mn-cs"/>
              </a:rPr>
              <a:t>, 1988).</a:t>
            </a:r>
          </a:p>
          <a:p>
            <a:r>
              <a:rPr lang="en-US" sz="1200" kern="1200" baseline="0" dirty="0" smtClean="0">
                <a:solidFill>
                  <a:schemeClr val="tx1"/>
                </a:solidFill>
                <a:latin typeface="+mn-lt"/>
                <a:ea typeface="+mn-ea"/>
                <a:cs typeface="+mn-cs"/>
              </a:rPr>
              <a:t>Perhaps facilitate activity with missing words</a:t>
            </a:r>
            <a:endParaRPr lang="en-US" dirty="0"/>
          </a:p>
        </p:txBody>
      </p:sp>
      <p:sp>
        <p:nvSpPr>
          <p:cNvPr id="4" name="Slide Number Placeholder 3"/>
          <p:cNvSpPr>
            <a:spLocks noGrp="1"/>
          </p:cNvSpPr>
          <p:nvPr>
            <p:ph type="sldNum" sz="quarter" idx="10"/>
          </p:nvPr>
        </p:nvSpPr>
        <p:spPr/>
        <p:txBody>
          <a:bodyPr/>
          <a:lstStyle/>
          <a:p>
            <a:fld id="{AFF5B17E-1915-324C-9DA6-4A412E11E31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Different authors have</a:t>
            </a:r>
            <a:r>
              <a:rPr lang="en-US" baseline="0" dirty="0" smtClean="0"/>
              <a:t> coined different terms for these three tiers but the most well know is Beck, </a:t>
            </a:r>
            <a:r>
              <a:rPr lang="en-US" baseline="0" dirty="0" err="1" smtClean="0"/>
              <a:t>McKeown</a:t>
            </a:r>
            <a:r>
              <a:rPr lang="en-US" baseline="0" dirty="0" smtClean="0"/>
              <a:t>, and </a:t>
            </a:r>
            <a:r>
              <a:rPr lang="en-US" baseline="0" dirty="0" err="1" smtClean="0"/>
              <a:t>Kukan’s</a:t>
            </a:r>
            <a:r>
              <a:rPr lang="en-US" baseline="0" dirty="0" smtClean="0"/>
              <a:t> three tiers</a:t>
            </a:r>
            <a:endParaRPr lang="en-US" dirty="0"/>
          </a:p>
        </p:txBody>
      </p:sp>
      <p:sp>
        <p:nvSpPr>
          <p:cNvPr id="4" name="Slide Number Placeholder 3"/>
          <p:cNvSpPr>
            <a:spLocks noGrp="1"/>
          </p:cNvSpPr>
          <p:nvPr>
            <p:ph type="sldNum" sz="quarter" idx="10"/>
          </p:nvPr>
        </p:nvSpPr>
        <p:spPr/>
        <p:txBody>
          <a:bodyPr/>
          <a:lstStyle/>
          <a:p>
            <a:fld id="{AFF5B17E-1915-324C-9DA6-4A412E11E31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Which words are often explicitly defined by the text?</a:t>
            </a:r>
          </a:p>
          <a:p>
            <a:r>
              <a:rPr lang="en-US" sz="1200" kern="1200" baseline="0" dirty="0" smtClean="0">
                <a:solidFill>
                  <a:schemeClr val="tx1"/>
                </a:solidFill>
                <a:latin typeface="+mn-lt"/>
                <a:ea typeface="+mn-ea"/>
                <a:cs typeface="+mn-cs"/>
              </a:rPr>
              <a:t>Which words do you think content are teachers most often define prior to students encountering them?</a:t>
            </a:r>
          </a:p>
          <a:p>
            <a:r>
              <a:rPr lang="en-US" sz="1200" kern="1200" baseline="0" dirty="0" smtClean="0">
                <a:solidFill>
                  <a:schemeClr val="tx1"/>
                </a:solidFill>
                <a:latin typeface="+mn-lt"/>
                <a:ea typeface="+mn-ea"/>
                <a:cs typeface="+mn-cs"/>
              </a:rPr>
              <a:t>Which words do you think are less likely to be defined explicitly within a text, and as a result, have the ability to significantly impede comprehension?</a:t>
            </a:r>
          </a:p>
          <a:p>
            <a:endParaRPr lang="en-US" dirty="0" smtClean="0"/>
          </a:p>
        </p:txBody>
      </p:sp>
      <p:sp>
        <p:nvSpPr>
          <p:cNvPr id="4" name="Slide Number Placeholder 3"/>
          <p:cNvSpPr>
            <a:spLocks noGrp="1"/>
          </p:cNvSpPr>
          <p:nvPr>
            <p:ph type="sldNum" sz="quarter" idx="10"/>
          </p:nvPr>
        </p:nvSpPr>
        <p:spPr/>
        <p:txBody>
          <a:bodyPr/>
          <a:lstStyle/>
          <a:p>
            <a:fld id="{AFF5B17E-1915-324C-9DA6-4A412E11E31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Appendix A of the Common Core states that</a:t>
            </a:r>
          </a:p>
          <a:p>
            <a:r>
              <a:rPr lang="en-US" sz="1200" kern="1200" baseline="0" dirty="0" smtClean="0">
                <a:solidFill>
                  <a:schemeClr val="tx1"/>
                </a:solidFill>
                <a:latin typeface="+mn-lt"/>
                <a:ea typeface="+mn-ea"/>
                <a:cs typeface="+mn-cs"/>
              </a:rPr>
              <a:t>Because Tier Three words are obviously unfamiliar to most students, contain the ideas necessary to a new topic, and</a:t>
            </a:r>
          </a:p>
          <a:p>
            <a:r>
              <a:rPr lang="en-US" sz="1200" kern="1200" baseline="0" dirty="0" smtClean="0">
                <a:solidFill>
                  <a:schemeClr val="tx1"/>
                </a:solidFill>
                <a:latin typeface="+mn-lt"/>
                <a:ea typeface="+mn-ea"/>
                <a:cs typeface="+mn-cs"/>
              </a:rPr>
              <a:t>are recognized as both important and specific to the subject area in which they are instructing students, teachers often</a:t>
            </a:r>
          </a:p>
          <a:p>
            <a:r>
              <a:rPr lang="en-US" sz="1200" kern="1200" baseline="0" dirty="0" smtClean="0">
                <a:solidFill>
                  <a:schemeClr val="tx1"/>
                </a:solidFill>
                <a:latin typeface="+mn-lt"/>
                <a:ea typeface="+mn-ea"/>
                <a:cs typeface="+mn-cs"/>
              </a:rPr>
              <a:t>define Tier Three words prior to students encountering them in a text and then reinforce their acquisition throughout</a:t>
            </a:r>
          </a:p>
          <a:p>
            <a:r>
              <a:rPr lang="en-US" sz="1200" kern="1200" baseline="0" dirty="0" smtClean="0">
                <a:solidFill>
                  <a:schemeClr val="tx1"/>
                </a:solidFill>
                <a:latin typeface="+mn-lt"/>
                <a:ea typeface="+mn-ea"/>
                <a:cs typeface="+mn-cs"/>
              </a:rPr>
              <a:t>a lesson. Unfortunately, this is not typically the case with Tier Two words, which by definition are not unique to a</a:t>
            </a:r>
          </a:p>
          <a:p>
            <a:r>
              <a:rPr lang="en-US" sz="1200" kern="1200" baseline="0" dirty="0" smtClean="0">
                <a:solidFill>
                  <a:schemeClr val="tx1"/>
                </a:solidFill>
                <a:latin typeface="+mn-lt"/>
                <a:ea typeface="+mn-ea"/>
                <a:cs typeface="+mn-cs"/>
              </a:rPr>
              <a:t>particular discipline and as a result are not the clear responsibility of a particular content area teacher. What is more,</a:t>
            </a:r>
          </a:p>
          <a:p>
            <a:r>
              <a:rPr lang="en-US" sz="1200" kern="1200" baseline="0" dirty="0" smtClean="0">
                <a:solidFill>
                  <a:schemeClr val="tx1"/>
                </a:solidFill>
                <a:latin typeface="+mn-lt"/>
                <a:ea typeface="+mn-ea"/>
                <a:cs typeface="+mn-cs"/>
              </a:rPr>
              <a:t>many Tier Two words are far less well defined by contextual clues in the texts in which they appear and are far less</a:t>
            </a:r>
          </a:p>
          <a:p>
            <a:r>
              <a:rPr lang="en-US" sz="1200" kern="1200" baseline="0" dirty="0" smtClean="0">
                <a:solidFill>
                  <a:schemeClr val="tx1"/>
                </a:solidFill>
                <a:latin typeface="+mn-lt"/>
                <a:ea typeface="+mn-ea"/>
                <a:cs typeface="+mn-cs"/>
              </a:rPr>
              <a:t>likely to be defined explicitly within a text than are Tier Three words. Yet Tier Two words are frequently encountered</a:t>
            </a:r>
          </a:p>
          <a:p>
            <a:r>
              <a:rPr lang="en-US" sz="1200" kern="1200" baseline="0" dirty="0" smtClean="0">
                <a:solidFill>
                  <a:schemeClr val="tx1"/>
                </a:solidFill>
                <a:latin typeface="+mn-lt"/>
                <a:ea typeface="+mn-ea"/>
                <a:cs typeface="+mn-cs"/>
              </a:rPr>
              <a:t>in complex written texts and are particularly powerful because of their wide applicability to many sorts of reading.</a:t>
            </a:r>
          </a:p>
          <a:p>
            <a:r>
              <a:rPr lang="en-US" sz="1200" b="1" kern="1200" baseline="0" dirty="0" smtClean="0">
                <a:solidFill>
                  <a:schemeClr val="tx1"/>
                </a:solidFill>
                <a:latin typeface="+mn-lt"/>
                <a:ea typeface="+mn-ea"/>
                <a:cs typeface="+mn-cs"/>
              </a:rPr>
              <a:t>Teachers thus need to be alert to the presence of Tier Two words and determine which ones need careful attention.</a:t>
            </a:r>
          </a:p>
          <a:p>
            <a:r>
              <a:rPr lang="en-US" sz="1200" b="1" kern="1200" baseline="0" dirty="0" smtClean="0">
                <a:solidFill>
                  <a:schemeClr val="tx1"/>
                </a:solidFill>
                <a:latin typeface="+mn-lt"/>
                <a:ea typeface="+mn-ea"/>
                <a:cs typeface="+mn-cs"/>
              </a:rPr>
              <a:t>From Appendix A of the common core</a:t>
            </a:r>
            <a:endParaRPr lang="en-US" b="1" dirty="0" smtClean="0"/>
          </a:p>
          <a:p>
            <a:endParaRPr lang="en-US" dirty="0"/>
          </a:p>
        </p:txBody>
      </p:sp>
      <p:sp>
        <p:nvSpPr>
          <p:cNvPr id="4" name="Slide Number Placeholder 3"/>
          <p:cNvSpPr>
            <a:spLocks noGrp="1"/>
          </p:cNvSpPr>
          <p:nvPr>
            <p:ph type="sldNum" sz="quarter" idx="10"/>
          </p:nvPr>
        </p:nvSpPr>
        <p:spPr/>
        <p:txBody>
          <a:bodyPr/>
          <a:lstStyle/>
          <a:p>
            <a:fld id="{AFF5B17E-1915-324C-9DA6-4A412E11E31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F5B17E-1915-324C-9DA6-4A412E11E31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	Conclusion: Both direct instruction and learning vocabulary in context are necessary components of vocabulary instruction</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Until relatively recently, debates about how to teach vocabulary centered on direct instruction versus learning from context through wide reading. Advocates for the context approach pointed to the number of words students need to learn as being impossible to teach directly within the school day, week, or year. Thus, emphasis needed to be placed on wide reading. This was the origin of the “25 books a year programs” prominent in the mid 1990’s and still present in some states’ standards. Direct instruction advocates argued that a focus on growing “word awareness” through instruction was essential.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Read-pair-share</a:t>
            </a:r>
            <a:r>
              <a:rPr lang="en-US" sz="1200" kern="1200" baseline="0" dirty="0" smtClean="0">
                <a:solidFill>
                  <a:schemeClr val="tx1"/>
                </a:solidFill>
                <a:latin typeface="+mn-lt"/>
                <a:ea typeface="+mn-ea"/>
                <a:cs typeface="+mn-cs"/>
              </a:rPr>
              <a:t> activity and whole group discussion</a:t>
            </a:r>
          </a:p>
          <a:p>
            <a:r>
              <a:rPr lang="en-US" sz="1200" kern="1200" baseline="0" dirty="0" smtClean="0">
                <a:solidFill>
                  <a:schemeClr val="tx1"/>
                </a:solidFill>
                <a:latin typeface="+mn-lt"/>
                <a:ea typeface="+mn-ea"/>
                <a:cs typeface="+mn-cs"/>
              </a:rPr>
              <a:t>Research suggests that if students are going to grasp and retain words and comprehend text, they need incremental,</a:t>
            </a:r>
          </a:p>
          <a:p>
            <a:r>
              <a:rPr lang="en-US" sz="1200" kern="1200" baseline="0" dirty="0" smtClean="0">
                <a:solidFill>
                  <a:schemeClr val="tx1"/>
                </a:solidFill>
                <a:latin typeface="+mn-lt"/>
                <a:ea typeface="+mn-ea"/>
                <a:cs typeface="+mn-cs"/>
              </a:rPr>
              <a:t>repeated exposure in a variety of contexts to the words they are trying to learn.-informal talk, discussion, reading, being read to responding to what is read</a:t>
            </a:r>
          </a:p>
          <a:p>
            <a:r>
              <a:rPr lang="en-US" sz="1200" kern="1200" baseline="0" dirty="0" smtClean="0">
                <a:solidFill>
                  <a:schemeClr val="tx1"/>
                </a:solidFill>
                <a:latin typeface="+mn-lt"/>
                <a:ea typeface="+mn-ea"/>
                <a:cs typeface="+mn-cs"/>
              </a:rPr>
              <a:t>Although direct study of language is essential to student progress, most word learning occurs indirectly and unconsciously through normal reading, writing, listening, and speaking (Miller, 1999; Nagy, Anderson, &amp; Herman, 1987).</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FF5B17E-1915-324C-9DA6-4A412E11E31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5E93EF5F-F463-1C49-9CDB-B5FF571096B4}" type="datetimeFigureOut">
              <a:rPr lang="en-US" smtClean="0"/>
              <a:pPr/>
              <a:t>8/26/15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27E3B9EB-293A-2142-A344-84F1B180FAA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93EF5F-F463-1C49-9CDB-B5FF571096B4}" type="datetimeFigureOut">
              <a:rPr lang="en-US" smtClean="0"/>
              <a:pPr/>
              <a:t>8/26/15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E3B9EB-293A-2142-A344-84F1B180FA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93EF5F-F463-1C49-9CDB-B5FF571096B4}" type="datetimeFigureOut">
              <a:rPr lang="en-US" smtClean="0"/>
              <a:pPr/>
              <a:t>8/26/15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E3B9EB-293A-2142-A344-84F1B180FAA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93EF5F-F463-1C49-9CDB-B5FF571096B4}" type="datetimeFigureOut">
              <a:rPr lang="en-US" smtClean="0"/>
              <a:pPr/>
              <a:t>8/26/15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E3B9EB-293A-2142-A344-84F1B180FAAD}"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E93EF5F-F463-1C49-9CDB-B5FF571096B4}" type="datetimeFigureOut">
              <a:rPr lang="en-US" smtClean="0"/>
              <a:pPr/>
              <a:t>8/26/15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E3B9EB-293A-2142-A344-84F1B180FAA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E93EF5F-F463-1C49-9CDB-B5FF571096B4}" type="datetimeFigureOut">
              <a:rPr lang="en-US" smtClean="0"/>
              <a:pPr/>
              <a:t>8/26/15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E3B9EB-293A-2142-A344-84F1B180FAAD}"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E93EF5F-F463-1C49-9CDB-B5FF571096B4}" type="datetimeFigureOut">
              <a:rPr lang="en-US" smtClean="0"/>
              <a:pPr/>
              <a:t>8/26/15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E3B9EB-293A-2142-A344-84F1B180FAA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E93EF5F-F463-1C49-9CDB-B5FF571096B4}" type="datetimeFigureOut">
              <a:rPr lang="en-US" smtClean="0"/>
              <a:pPr/>
              <a:t>8/26/15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E3B9EB-293A-2142-A344-84F1B180FAAD}"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93EF5F-F463-1C49-9CDB-B5FF571096B4}" type="datetimeFigureOut">
              <a:rPr lang="en-US" smtClean="0"/>
              <a:pPr/>
              <a:t>8/26/15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E3B9EB-293A-2142-A344-84F1B180FA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5E93EF5F-F463-1C49-9CDB-B5FF571096B4}" type="datetimeFigureOut">
              <a:rPr lang="en-US" smtClean="0"/>
              <a:pPr/>
              <a:t>8/26/15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E3B9EB-293A-2142-A344-84F1B180FAA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5E93EF5F-F463-1C49-9CDB-B5FF571096B4}" type="datetimeFigureOut">
              <a:rPr lang="en-US" smtClean="0"/>
              <a:pPr/>
              <a:t>8/26/15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27E3B9EB-293A-2142-A344-84F1B180FAAD}"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image" Target="../media/image1.jpeg"/><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5E93EF5F-F463-1C49-9CDB-B5FF571096B4}" type="datetimeFigureOut">
              <a:rPr lang="en-US" smtClean="0"/>
              <a:pPr/>
              <a:t>8/26/15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27E3B9EB-293A-2142-A344-84F1B180FAA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3"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3" Type="http://schemas.openxmlformats.org/officeDocument/2006/relationships/hyperlink" Target="https://www.youtube.com/watch?v=fr7yRYegjb8"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3"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4"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5.jpeg"/></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3" Type="http://schemas.openxmlformats.org/officeDocument/2006/relationships/hyperlink" Target="https://www.teachingchannel.org/videos/build-student-vocabular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4" Type="http://schemas.openxmlformats.org/officeDocument/2006/relationships/image" Target="../media/image9.jpeg"/><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8.jpeg"/></Relationships>
</file>

<file path=ppt/slides/_rels/slide21.xml.rels><?xml version="1.0" encoding="UTF-8" standalone="yes"?>
<Relationships xmlns="http://schemas.openxmlformats.org/package/2006/relationships"><Relationship Id="rId4" Type="http://schemas.openxmlformats.org/officeDocument/2006/relationships/image" Target="../media/image11.jpeg"/><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0.jpeg"/></Relationships>
</file>

<file path=ppt/slides/_rels/slide22.xml.rels><?xml version="1.0" encoding="UTF-8" standalone="yes"?>
<Relationships xmlns="http://schemas.openxmlformats.org/package/2006/relationships"><Relationship Id="rId8" Type="http://schemas.openxmlformats.org/officeDocument/2006/relationships/hyperlink" Target="http://www.vocabulary.com/" TargetMode="External"/><Relationship Id="rId4" Type="http://schemas.openxmlformats.org/officeDocument/2006/relationships/hyperlink" Target="http://www.secondstorywindow.net/" TargetMode="External"/><Relationship Id="rId5" Type="http://schemas.openxmlformats.org/officeDocument/2006/relationships/hyperlink" Target="http://www.bigtimeliteracy.com/" TargetMode="External"/><Relationship Id="rId7" Type="http://schemas.openxmlformats.org/officeDocument/2006/relationships/hyperlink" Target="http://www.readingrockets.org/article/root-words-roots-and-affixes" TargetMode="External"/><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www.corestandards.org/assets/Appendix_A.pdf" TargetMode="External"/><Relationship Id="rId6" Type="http://schemas.openxmlformats.org/officeDocument/2006/relationships/hyperlink" Target="http://textproject.org/" TargetMode="External"/></Relationships>
</file>

<file path=ppt/slides/_rels/slide23.xml.rels><?xml version="1.0" encoding="UTF-8" standalone="yes"?>
<Relationships xmlns="http://schemas.openxmlformats.org/package/2006/relationships"><Relationship Id="rId4" Type="http://schemas.openxmlformats.org/officeDocument/2006/relationships/hyperlink" Target="http://www.vocabulary.co.il/" TargetMode="External"/><Relationship Id="rId5" Type="http://schemas.openxmlformats.org/officeDocument/2006/relationships/hyperlink" Target="http://www.visuwords.com/" TargetMode="External"/><Relationship Id="rId7" Type="http://schemas.openxmlformats.org/officeDocument/2006/relationships/hyperlink" Target="http://reading.pppst.com/vocabulary.html" TargetMode="External"/><Relationship Id="rId1" Type="http://schemas.openxmlformats.org/officeDocument/2006/relationships/slideLayout" Target="../slideLayouts/slideLayout2.xml"/><Relationship Id="rId2" Type="http://schemas.openxmlformats.org/officeDocument/2006/relationships/hyperlink" Target="http://www.asburypark.k12.nj.us/cms/lib7/NJ01001017/Centricity/Domain/110/Fourteen_Roots_That_Unlock_100,_000_Words%5B2%5D.pdf" TargetMode="External"/><Relationship Id="rId3" Type="http://schemas.openxmlformats.org/officeDocument/2006/relationships/hyperlink" Target="http://www.marileesprenger.com/the-critical-words.html" TargetMode="External"/><Relationship Id="rId6" Type="http://schemas.openxmlformats.org/officeDocument/2006/relationships/hyperlink" Target="http://people.uncw.edu/ertzbergerj/ppt_games.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3" Type="http://schemas.openxmlformats.org/officeDocument/2006/relationships/hyperlink" Target="https://prezi.com/o-e04jzmmu3a/tiered-vocabula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3" Type="http://schemas.openxmlformats.org/officeDocument/2006/relationships/hyperlink" Target="http://achievethecore.org/academic-word-finde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3" Type="http://schemas.openxmlformats.org/officeDocument/2006/relationships/hyperlink" Target="http://www.edutopia.org/blog/teaching-ccss-critical-vocabulary-marilee-sprenge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2599266"/>
          </a:xfrm>
        </p:spPr>
        <p:txBody>
          <a:bodyPr>
            <a:normAutofit fontScale="90000"/>
          </a:bodyPr>
          <a:lstStyle/>
          <a:p>
            <a:pPr algn="ctr"/>
            <a:r>
              <a:rPr lang="en-US" sz="4800" dirty="0" smtClean="0"/>
              <a:t>Word Study </a:t>
            </a:r>
            <a:r>
              <a:rPr lang="en-US" dirty="0" smtClean="0"/>
              <a:t>k</a:t>
            </a:r>
            <a:r>
              <a:rPr lang="en-US" sz="4800" dirty="0" smtClean="0"/>
              <a:t>-12: </a:t>
            </a:r>
            <a:r>
              <a:rPr lang="en-US" dirty="0" smtClean="0"/>
              <a:t>An Overview of the Research Base and Instructional Strategies</a:t>
            </a:r>
            <a:br>
              <a:rPr lang="en-US" dirty="0" smtClean="0"/>
            </a:br>
            <a:endParaRPr lang="en-US" sz="4800" dirty="0"/>
          </a:p>
        </p:txBody>
      </p:sp>
      <p:sp>
        <p:nvSpPr>
          <p:cNvPr id="3" name="Subtitle 2"/>
          <p:cNvSpPr>
            <a:spLocks noGrp="1"/>
          </p:cNvSpPr>
          <p:nvPr>
            <p:ph type="subTitle" idx="1"/>
          </p:nvPr>
        </p:nvSpPr>
        <p:spPr>
          <a:xfrm>
            <a:off x="1371600" y="3826932"/>
            <a:ext cx="6400800" cy="1594411"/>
          </a:xfrm>
        </p:spPr>
        <p:txBody>
          <a:bodyPr>
            <a:noAutofit/>
          </a:bodyPr>
          <a:lstStyle/>
          <a:p>
            <a:pPr algn="ctr"/>
            <a:r>
              <a:rPr lang="en-US" sz="2400" dirty="0" smtClean="0"/>
              <a:t>Presenters: Shannon Nichols, Shannon Francis, Carlene </a:t>
            </a:r>
            <a:r>
              <a:rPr lang="en-US" sz="2400" dirty="0" err="1" smtClean="0"/>
              <a:t>LaGrasso</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Combine the following:</a:t>
            </a:r>
          </a:p>
          <a:p>
            <a:pPr lvl="1"/>
            <a:r>
              <a:rPr lang="en-US" sz="2800" dirty="0" smtClean="0"/>
              <a:t>Immerse students in rich oral language and wide reading (learning in context)</a:t>
            </a:r>
          </a:p>
          <a:p>
            <a:pPr lvl="1"/>
            <a:r>
              <a:rPr lang="en-US" sz="2800" dirty="0" smtClean="0"/>
              <a:t>Teach individual words (direct instruction)</a:t>
            </a:r>
          </a:p>
          <a:p>
            <a:pPr lvl="1"/>
            <a:r>
              <a:rPr lang="en-US" sz="2800" dirty="0" smtClean="0"/>
              <a:t>Teach morphology/word parts (direct instruction)</a:t>
            </a:r>
          </a:p>
          <a:p>
            <a:pPr lvl="1"/>
            <a:r>
              <a:rPr lang="en-US" sz="2800" dirty="0" smtClean="0"/>
              <a:t>Provide repeated exposure to words</a:t>
            </a:r>
          </a:p>
          <a:p>
            <a:endParaRPr lang="en-US" dirty="0" smtClean="0"/>
          </a:p>
          <a:p>
            <a:pPr>
              <a:buNone/>
            </a:pPr>
            <a:r>
              <a:rPr lang="en-US" dirty="0" smtClean="0"/>
              <a:t>		-Vocabulary Their Way: Word Study with 		Middle and Secondary Students (8)</a:t>
            </a:r>
          </a:p>
        </p:txBody>
      </p:sp>
      <p:sp>
        <p:nvSpPr>
          <p:cNvPr id="3" name="Title 2"/>
          <p:cNvSpPr>
            <a:spLocks noGrp="1"/>
          </p:cNvSpPr>
          <p:nvPr>
            <p:ph type="title"/>
          </p:nvPr>
        </p:nvSpPr>
        <p:spPr/>
        <p:txBody>
          <a:bodyPr>
            <a:normAutofit fontScale="90000"/>
          </a:bodyPr>
          <a:lstStyle/>
          <a:p>
            <a:r>
              <a:rPr lang="en-US" dirty="0" smtClean="0"/>
              <a:t>What is best practice for teaching vocabulary?</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93333"/>
            <a:ext cx="4080933" cy="4313958"/>
          </a:xfrm>
        </p:spPr>
        <p:txBody>
          <a:bodyPr>
            <a:normAutofit fontScale="92500" lnSpcReduction="20000"/>
          </a:bodyPr>
          <a:lstStyle/>
          <a:p>
            <a:r>
              <a:rPr lang="en-US" dirty="0" smtClean="0"/>
              <a:t>Read aloud to your students</a:t>
            </a:r>
          </a:p>
          <a:p>
            <a:r>
              <a:rPr lang="en-US" dirty="0" smtClean="0"/>
              <a:t>Provide frequent and extensive time for students to read</a:t>
            </a:r>
          </a:p>
          <a:p>
            <a:r>
              <a:rPr lang="en-US" dirty="0" smtClean="0"/>
              <a:t>Provide students with texts they can read independently</a:t>
            </a:r>
          </a:p>
          <a:p>
            <a:r>
              <a:rPr lang="en-US" dirty="0" smtClean="0"/>
              <a:t>Teach strategies for learning words independently</a:t>
            </a:r>
          </a:p>
          <a:p>
            <a:r>
              <a:rPr lang="en-US" dirty="0" smtClean="0"/>
              <a:t>Spark engagement</a:t>
            </a:r>
          </a:p>
          <a:p>
            <a:pPr lvl="1">
              <a:buNone/>
            </a:pPr>
            <a:endParaRPr lang="en-US" dirty="0" smtClean="0"/>
          </a:p>
        </p:txBody>
      </p:sp>
      <p:sp>
        <p:nvSpPr>
          <p:cNvPr id="3" name="Title 2"/>
          <p:cNvSpPr>
            <a:spLocks noGrp="1"/>
          </p:cNvSpPr>
          <p:nvPr>
            <p:ph type="title"/>
          </p:nvPr>
        </p:nvSpPr>
        <p:spPr/>
        <p:txBody>
          <a:bodyPr>
            <a:normAutofit fontScale="90000"/>
          </a:bodyPr>
          <a:lstStyle/>
          <a:p>
            <a:r>
              <a:rPr lang="en-US" sz="4400" dirty="0" smtClean="0"/>
              <a:t>Strategies for immersing students in rich language</a:t>
            </a:r>
            <a:endParaRPr lang="en-US" dirty="0"/>
          </a:p>
        </p:txBody>
      </p:sp>
      <p:pic>
        <p:nvPicPr>
          <p:cNvPr id="4" name="Picture 3" descr="r.jpg"/>
          <p:cNvPicPr>
            <a:picLocks noChangeAspect="1"/>
          </p:cNvPicPr>
          <p:nvPr/>
        </p:nvPicPr>
        <p:blipFill>
          <a:blip r:embed="rId3"/>
          <a:stretch>
            <a:fillRect/>
          </a:stretch>
        </p:blipFill>
        <p:spPr>
          <a:xfrm>
            <a:off x="4816030" y="1417638"/>
            <a:ext cx="4081272" cy="52832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44133"/>
            <a:ext cx="8229600" cy="4263158"/>
          </a:xfrm>
        </p:spPr>
        <p:txBody>
          <a:bodyPr>
            <a:normAutofit fontScale="92500"/>
          </a:bodyPr>
          <a:lstStyle/>
          <a:p>
            <a:r>
              <a:rPr lang="en-US" dirty="0" smtClean="0">
                <a:hlinkClick r:id="rId3"/>
              </a:rPr>
              <a:t>Anita Archer Method</a:t>
            </a:r>
            <a:endParaRPr lang="en-US" dirty="0" smtClean="0"/>
          </a:p>
          <a:p>
            <a:pPr lvl="1"/>
            <a:r>
              <a:rPr lang="en-US" dirty="0" smtClean="0"/>
              <a:t>Read the word by word parts and have the students repeat</a:t>
            </a:r>
          </a:p>
          <a:p>
            <a:pPr lvl="1"/>
            <a:r>
              <a:rPr lang="en-US" dirty="0" smtClean="0"/>
              <a:t>Read the complete word and have the students repeat</a:t>
            </a:r>
          </a:p>
          <a:p>
            <a:pPr lvl="2"/>
            <a:r>
              <a:rPr lang="en-US" dirty="0" smtClean="0"/>
              <a:t>Discuss any word parts students already recognize</a:t>
            </a:r>
          </a:p>
          <a:p>
            <a:pPr lvl="1"/>
            <a:r>
              <a:rPr lang="en-US" dirty="0" smtClean="0"/>
              <a:t>Provide the definition, examples and non-examples</a:t>
            </a:r>
          </a:p>
          <a:p>
            <a:pPr lvl="2"/>
            <a:r>
              <a:rPr lang="en-US" dirty="0" smtClean="0"/>
              <a:t>Assign an action for the word and have the students pantomime the action while saying the word</a:t>
            </a:r>
          </a:p>
          <a:p>
            <a:pPr lvl="1"/>
            <a:r>
              <a:rPr lang="en-US" dirty="0" smtClean="0"/>
              <a:t>Provide several sentences that use the word in different ways; give the students a signal to say the word when the word is used in the sentence</a:t>
            </a:r>
          </a:p>
          <a:p>
            <a:pPr lvl="1"/>
            <a:r>
              <a:rPr lang="en-US" dirty="0" smtClean="0"/>
              <a:t>Repeat exposure </a:t>
            </a:r>
          </a:p>
          <a:p>
            <a:pPr lvl="1">
              <a:buNone/>
            </a:pPr>
            <a:endParaRPr lang="en-US" dirty="0" smtClean="0"/>
          </a:p>
          <a:p>
            <a:pPr lvl="1"/>
            <a:endParaRPr lang="en-US" dirty="0" smtClean="0"/>
          </a:p>
          <a:p>
            <a:pPr lvl="1"/>
            <a:endParaRPr lang="en-US" dirty="0"/>
          </a:p>
        </p:txBody>
      </p:sp>
      <p:sp>
        <p:nvSpPr>
          <p:cNvPr id="3" name="Title 2"/>
          <p:cNvSpPr>
            <a:spLocks noGrp="1"/>
          </p:cNvSpPr>
          <p:nvPr>
            <p:ph type="title"/>
          </p:nvPr>
        </p:nvSpPr>
        <p:spPr/>
        <p:txBody>
          <a:bodyPr>
            <a:normAutofit fontScale="90000"/>
          </a:bodyPr>
          <a:lstStyle/>
          <a:p>
            <a:r>
              <a:rPr lang="en-US" sz="4400" dirty="0" smtClean="0"/>
              <a:t>Strategies for teaching individual vocabulary words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44133"/>
            <a:ext cx="8229600" cy="4263158"/>
          </a:xfrm>
        </p:spPr>
        <p:txBody>
          <a:bodyPr>
            <a:normAutofit lnSpcReduction="10000"/>
          </a:bodyPr>
          <a:lstStyle/>
          <a:p>
            <a:r>
              <a:rPr lang="en-US" dirty="0" smtClean="0"/>
              <a:t>Robert </a:t>
            </a:r>
            <a:r>
              <a:rPr lang="en-US" dirty="0" err="1" smtClean="0"/>
              <a:t>Marzano</a:t>
            </a:r>
            <a:r>
              <a:rPr lang="en-US" dirty="0" smtClean="0"/>
              <a:t> </a:t>
            </a:r>
            <a:r>
              <a:rPr lang="en-US" dirty="0" smtClean="0"/>
              <a:t>Method (</a:t>
            </a:r>
            <a:r>
              <a:rPr lang="en-US" dirty="0" smtClean="0"/>
              <a:t>pgs. 2-4)</a:t>
            </a:r>
          </a:p>
          <a:p>
            <a:pPr lvl="1"/>
            <a:r>
              <a:rPr lang="en-US" dirty="0" smtClean="0"/>
              <a:t>Provide a description, explanation, or example of the new term</a:t>
            </a:r>
          </a:p>
          <a:p>
            <a:pPr lvl="1"/>
            <a:r>
              <a:rPr lang="en-US" dirty="0" smtClean="0"/>
              <a:t>Ask students to restate the description or explanation in their own words</a:t>
            </a:r>
          </a:p>
          <a:p>
            <a:pPr lvl="1"/>
            <a:r>
              <a:rPr lang="en-US" dirty="0" smtClean="0"/>
              <a:t>Ask students to construct a picture or symbolic representation of the term</a:t>
            </a:r>
          </a:p>
          <a:p>
            <a:pPr lvl="1"/>
            <a:r>
              <a:rPr lang="en-US" dirty="0" smtClean="0"/>
              <a:t>Repeat exposure: engage students in activities that help them add to their knowledge; have students discuss terms with one another; involve students in games</a:t>
            </a:r>
          </a:p>
          <a:p>
            <a:r>
              <a:rPr lang="en-US" dirty="0" smtClean="0"/>
              <a:t>Resource: </a:t>
            </a:r>
            <a:r>
              <a:rPr lang="en-US" dirty="0" err="1" smtClean="0"/>
              <a:t>Frayer</a:t>
            </a:r>
            <a:r>
              <a:rPr lang="en-US" dirty="0" smtClean="0"/>
              <a:t> Model (pg. 11)</a:t>
            </a:r>
          </a:p>
          <a:p>
            <a:pPr lvl="1">
              <a:buNone/>
            </a:pPr>
            <a:endParaRPr lang="en-US" dirty="0" smtClean="0"/>
          </a:p>
          <a:p>
            <a:pPr lvl="1"/>
            <a:endParaRPr lang="en-US" dirty="0" smtClean="0"/>
          </a:p>
          <a:p>
            <a:pPr lvl="1"/>
            <a:endParaRPr lang="en-US" dirty="0"/>
          </a:p>
        </p:txBody>
      </p:sp>
      <p:sp>
        <p:nvSpPr>
          <p:cNvPr id="3" name="Title 2"/>
          <p:cNvSpPr>
            <a:spLocks noGrp="1"/>
          </p:cNvSpPr>
          <p:nvPr>
            <p:ph type="title"/>
          </p:nvPr>
        </p:nvSpPr>
        <p:spPr/>
        <p:txBody>
          <a:bodyPr>
            <a:normAutofit fontScale="90000"/>
          </a:bodyPr>
          <a:lstStyle/>
          <a:p>
            <a:r>
              <a:rPr lang="en-US" sz="4400" dirty="0" smtClean="0"/>
              <a:t>Strategies for teaching individual vocabulary words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200" dirty="0" smtClean="0"/>
              <a:t>Model the use of words in your classroom</a:t>
            </a:r>
          </a:p>
          <a:p>
            <a:r>
              <a:rPr lang="en-US" sz="3200" dirty="0" smtClean="0"/>
              <a:t>Engage students in group/partner activities and games (refer to packet)</a:t>
            </a:r>
          </a:p>
          <a:p>
            <a:pPr lvl="1"/>
            <a:r>
              <a:rPr lang="en-US" sz="2800" dirty="0" smtClean="0"/>
              <a:t>Word Wall activities (pg. 5)</a:t>
            </a:r>
          </a:p>
          <a:p>
            <a:pPr lvl="1"/>
            <a:r>
              <a:rPr lang="en-US" sz="2800" dirty="0" smtClean="0"/>
              <a:t>Pictogram/</a:t>
            </a:r>
            <a:r>
              <a:rPr lang="en-US" sz="2800" dirty="0" err="1" smtClean="0"/>
              <a:t>Picto</a:t>
            </a:r>
            <a:r>
              <a:rPr lang="en-US" sz="2800" dirty="0" smtClean="0"/>
              <a:t>-Guess (pg.6)</a:t>
            </a:r>
          </a:p>
          <a:p>
            <a:pPr lvl="1"/>
            <a:r>
              <a:rPr lang="en-US" sz="2800" dirty="0" err="1" smtClean="0"/>
              <a:t>Vocab</a:t>
            </a:r>
            <a:r>
              <a:rPr lang="en-US" sz="2800" dirty="0" smtClean="0"/>
              <a:t> Word Cards (pg.7)</a:t>
            </a:r>
          </a:p>
          <a:p>
            <a:pPr lvl="1"/>
            <a:r>
              <a:rPr lang="en-US" sz="2800" dirty="0" smtClean="0"/>
              <a:t>Meaning Matrixes (pgs. 8-10)</a:t>
            </a:r>
          </a:p>
          <a:p>
            <a:pPr lvl="1"/>
            <a:r>
              <a:rPr lang="en-US" sz="2800" dirty="0" err="1" smtClean="0"/>
              <a:t>Vocab</a:t>
            </a:r>
            <a:r>
              <a:rPr lang="en-US" sz="2800" dirty="0" smtClean="0"/>
              <a:t> Cube (pg. 12)</a:t>
            </a:r>
          </a:p>
          <a:p>
            <a:pPr lvl="1"/>
            <a:r>
              <a:rPr lang="en-US" sz="2800" dirty="0" err="1" smtClean="0"/>
              <a:t>Vocab</a:t>
            </a:r>
            <a:r>
              <a:rPr lang="en-US" sz="2800" dirty="0" smtClean="0"/>
              <a:t> Pictionary</a:t>
            </a:r>
          </a:p>
          <a:p>
            <a:pPr>
              <a:buNone/>
            </a:pPr>
            <a:endParaRPr lang="en-US" dirty="0"/>
          </a:p>
        </p:txBody>
      </p:sp>
      <p:sp>
        <p:nvSpPr>
          <p:cNvPr id="3" name="Title 2"/>
          <p:cNvSpPr>
            <a:spLocks noGrp="1"/>
          </p:cNvSpPr>
          <p:nvPr>
            <p:ph type="title"/>
          </p:nvPr>
        </p:nvSpPr>
        <p:spPr/>
        <p:txBody>
          <a:bodyPr>
            <a:normAutofit fontScale="90000"/>
          </a:bodyPr>
          <a:lstStyle/>
          <a:p>
            <a:r>
              <a:rPr lang="en-US" sz="4000" dirty="0" smtClean="0"/>
              <a:t>Strategies/activities for providing repeated exposure to words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4131733" cy="4525963"/>
          </a:xfrm>
        </p:spPr>
        <p:txBody>
          <a:bodyPr>
            <a:normAutofit fontScale="85000" lnSpcReduction="20000"/>
          </a:bodyPr>
          <a:lstStyle/>
          <a:p>
            <a:r>
              <a:rPr lang="en-US" dirty="0" err="1" smtClean="0"/>
              <a:t>Vocab</a:t>
            </a:r>
            <a:r>
              <a:rPr lang="en-US" dirty="0" smtClean="0"/>
              <a:t> Bingo:</a:t>
            </a:r>
          </a:p>
          <a:p>
            <a:pPr>
              <a:buNone/>
            </a:pPr>
            <a:r>
              <a:rPr lang="en-US" dirty="0" smtClean="0"/>
              <a:t>Students: </a:t>
            </a:r>
          </a:p>
          <a:p>
            <a:pPr>
              <a:buNone/>
            </a:pPr>
            <a:r>
              <a:rPr lang="en-US" dirty="0" smtClean="0"/>
              <a:t>1) fold a scrap piece of paper to make a bingo board</a:t>
            </a:r>
          </a:p>
          <a:p>
            <a:pPr>
              <a:buNone/>
            </a:pPr>
            <a:r>
              <a:rPr lang="en-US" dirty="0" smtClean="0"/>
              <a:t>2) write a vocabulary word in each box </a:t>
            </a:r>
          </a:p>
          <a:p>
            <a:pPr>
              <a:buNone/>
            </a:pPr>
            <a:r>
              <a:rPr lang="en-US" dirty="0" smtClean="0"/>
              <a:t>3) as the teacher reads the definition, example, non-example, or sentence for each vocabulary word, place chip on correct vocabulary word</a:t>
            </a:r>
          </a:p>
          <a:p>
            <a:endParaRPr lang="en-US" dirty="0"/>
          </a:p>
        </p:txBody>
      </p:sp>
      <p:sp>
        <p:nvSpPr>
          <p:cNvPr id="3" name="Title 2"/>
          <p:cNvSpPr>
            <a:spLocks noGrp="1"/>
          </p:cNvSpPr>
          <p:nvPr>
            <p:ph type="title"/>
          </p:nvPr>
        </p:nvSpPr>
        <p:spPr/>
        <p:txBody>
          <a:bodyPr>
            <a:noAutofit/>
          </a:bodyPr>
          <a:lstStyle/>
          <a:p>
            <a:r>
              <a:rPr lang="en-US" sz="3600" dirty="0" smtClean="0"/>
              <a:t>Strategies/activities for providing repeated exposure to words</a:t>
            </a:r>
            <a:endParaRPr lang="en-US" sz="3600" dirty="0"/>
          </a:p>
        </p:txBody>
      </p:sp>
      <p:pic>
        <p:nvPicPr>
          <p:cNvPr id="4" name="Picture 3" descr="Macintosh HD:Users:carlenewinters:Desktop:uroll.jpg"/>
          <p:cNvPicPr/>
          <p:nvPr/>
        </p:nvPicPr>
        <p:blipFill>
          <a:blip r:embed="rId2"/>
          <a:srcRect/>
          <a:stretch>
            <a:fillRect/>
          </a:stretch>
        </p:blipFill>
        <p:spPr bwMode="auto">
          <a:xfrm>
            <a:off x="4385734" y="1417638"/>
            <a:ext cx="4301066" cy="481383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IMG_0080.jpg"/>
          <p:cNvPicPr>
            <a:picLocks noGrp="1" noChangeAspect="1"/>
          </p:cNvPicPr>
          <p:nvPr>
            <p:ph idx="1"/>
          </p:nvPr>
        </p:nvPicPr>
        <p:blipFill>
          <a:blip r:embed="rId3"/>
          <a:srcRect l="-18187" r="-18187"/>
          <a:stretch>
            <a:fillRect/>
          </a:stretch>
        </p:blipFill>
        <p:spPr>
          <a:xfrm>
            <a:off x="0" y="1481328"/>
            <a:ext cx="8686800" cy="4525963"/>
          </a:xfrm>
        </p:spPr>
      </p:pic>
      <p:sp>
        <p:nvSpPr>
          <p:cNvPr id="3" name="Title 2"/>
          <p:cNvSpPr>
            <a:spLocks noGrp="1"/>
          </p:cNvSpPr>
          <p:nvPr>
            <p:ph type="title"/>
          </p:nvPr>
        </p:nvSpPr>
        <p:spPr/>
        <p:txBody>
          <a:bodyPr/>
          <a:lstStyle/>
          <a:p>
            <a:r>
              <a:rPr lang="en-US" dirty="0" smtClean="0"/>
              <a:t>Word Walls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IMG_0077.jpg"/>
          <p:cNvPicPr>
            <a:picLocks noGrp="1" noChangeAspect="1"/>
          </p:cNvPicPr>
          <p:nvPr>
            <p:ph idx="1"/>
          </p:nvPr>
        </p:nvPicPr>
        <p:blipFill>
          <a:blip r:embed="rId3"/>
          <a:srcRect l="-18187" r="-18187"/>
          <a:stretch>
            <a:fillRect/>
          </a:stretch>
        </p:blipFill>
        <p:spPr>
          <a:xfrm rot="5400000">
            <a:off x="2572506" y="963839"/>
            <a:ext cx="8617023" cy="4525964"/>
          </a:xfrm>
        </p:spPr>
      </p:pic>
      <p:sp>
        <p:nvSpPr>
          <p:cNvPr id="3" name="Title 2"/>
          <p:cNvSpPr>
            <a:spLocks noGrp="1"/>
          </p:cNvSpPr>
          <p:nvPr>
            <p:ph type="title"/>
          </p:nvPr>
        </p:nvSpPr>
        <p:spPr/>
        <p:txBody>
          <a:bodyPr/>
          <a:lstStyle/>
          <a:p>
            <a:endParaRPr lang="en-US" dirty="0"/>
          </a:p>
        </p:txBody>
      </p:sp>
      <p:pic>
        <p:nvPicPr>
          <p:cNvPr id="5" name="Picture 4" descr="IMG_0079.jpg"/>
          <p:cNvPicPr>
            <a:picLocks noChangeAspect="1"/>
          </p:cNvPicPr>
          <p:nvPr/>
        </p:nvPicPr>
        <p:blipFill>
          <a:blip r:embed="rId4"/>
          <a:stretch>
            <a:fillRect/>
          </a:stretch>
        </p:blipFill>
        <p:spPr>
          <a:xfrm rot="5400000">
            <a:off x="-954026" y="954026"/>
            <a:ext cx="6316136" cy="4408084"/>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word wall.jpg"/>
          <p:cNvPicPr>
            <a:picLocks noGrp="1" noChangeAspect="1"/>
          </p:cNvPicPr>
          <p:nvPr>
            <p:ph idx="1"/>
          </p:nvPr>
        </p:nvPicPr>
        <p:blipFill>
          <a:blip r:embed="rId2"/>
          <a:srcRect l="-18187" r="-18187"/>
          <a:stretch>
            <a:fillRect/>
          </a:stretch>
        </p:blipFill>
        <p:spPr>
          <a:xfrm rot="5400000">
            <a:off x="685260" y="-41933"/>
            <a:ext cx="7485617" cy="5638802"/>
          </a:xfrm>
        </p:spPr>
      </p:pic>
      <p:sp>
        <p:nvSpPr>
          <p:cNvPr id="3" name="Title 2"/>
          <p:cNvSpPr>
            <a:spLocks noGrp="1"/>
          </p:cNvSpPr>
          <p:nvPr>
            <p:ph type="title"/>
          </p:nvPr>
        </p:nvSpPr>
        <p:spPr/>
        <p:txBody>
          <a:bodyPr/>
          <a:lstStyle/>
          <a:p>
            <a:endParaRPr lang="en-US"/>
          </a:p>
        </p:txBody>
      </p:sp>
      <p:sp>
        <p:nvSpPr>
          <p:cNvPr id="5" name="TextBox 4"/>
          <p:cNvSpPr txBox="1"/>
          <p:nvPr/>
        </p:nvSpPr>
        <p:spPr>
          <a:xfrm>
            <a:off x="457200" y="5519172"/>
            <a:ext cx="8229600" cy="954107"/>
          </a:xfrm>
          <a:prstGeom prst="rect">
            <a:avLst/>
          </a:prstGeom>
          <a:noFill/>
        </p:spPr>
        <p:txBody>
          <a:bodyPr wrap="square" rtlCol="0">
            <a:spAutoFit/>
          </a:bodyPr>
          <a:lstStyle/>
          <a:p>
            <a:r>
              <a:rPr lang="en-US" sz="2800" dirty="0" smtClean="0">
                <a:latin typeface="Lucida Sans Unicode (Body)"/>
                <a:cs typeface="Lucida Sans Unicode (Body)"/>
              </a:rPr>
              <a:t>For more Word Wall information, strategies and resources, refer to pages 13-18 in your packet.</a:t>
            </a:r>
            <a:endParaRPr lang="en-US" sz="2800" dirty="0">
              <a:latin typeface="Lucida Sans Unicode (Body)"/>
              <a:cs typeface="Lucida Sans Unicode (Body)"/>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59467"/>
            <a:ext cx="8229600" cy="4347824"/>
          </a:xfrm>
        </p:spPr>
        <p:txBody>
          <a:bodyPr/>
          <a:lstStyle/>
          <a:p>
            <a:r>
              <a:rPr lang="en-US" dirty="0" smtClean="0"/>
              <a:t>Word sorts</a:t>
            </a:r>
          </a:p>
          <a:p>
            <a:r>
              <a:rPr lang="en-US" dirty="0" smtClean="0"/>
              <a:t>Manipulate word parts</a:t>
            </a:r>
          </a:p>
          <a:p>
            <a:r>
              <a:rPr lang="en-US" dirty="0" smtClean="0"/>
              <a:t>Online activities</a:t>
            </a:r>
          </a:p>
          <a:p>
            <a:r>
              <a:rPr lang="en-US" dirty="0" smtClean="0"/>
              <a:t>Interactive notebooks</a:t>
            </a:r>
          </a:p>
          <a:p>
            <a:r>
              <a:rPr lang="en-US" dirty="0" smtClean="0"/>
              <a:t>Videos/songs</a:t>
            </a:r>
          </a:p>
          <a:p>
            <a:r>
              <a:rPr lang="en-US" dirty="0" smtClean="0"/>
              <a:t>Examine related words</a:t>
            </a:r>
          </a:p>
          <a:p>
            <a:pPr marL="109728" lvl="0" indent="0">
              <a:buClr>
                <a:srgbClr val="2DA2BF"/>
              </a:buClr>
              <a:buNone/>
            </a:pPr>
            <a:r>
              <a:rPr lang="en-US" dirty="0" smtClean="0">
                <a:solidFill>
                  <a:prstClr val="black"/>
                </a:solidFill>
                <a:hlinkClick r:id="rId3"/>
              </a:rPr>
              <a:t>Vocabulary Paint Chips</a:t>
            </a: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sz="4400" dirty="0" smtClean="0"/>
              <a:t>Strategies for teaching morphology and word parts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t>Review current research in order to:</a:t>
            </a:r>
          </a:p>
          <a:p>
            <a:pPr lvl="1"/>
            <a:r>
              <a:rPr lang="en-US" sz="2800" dirty="0" smtClean="0"/>
              <a:t>Understand the need for more systematic, intensive, and effective vocabulary instruction</a:t>
            </a:r>
          </a:p>
          <a:p>
            <a:pPr lvl="1"/>
            <a:r>
              <a:rPr lang="en-US" sz="2800" dirty="0" smtClean="0"/>
              <a:t>Gain awareness for best practice</a:t>
            </a:r>
          </a:p>
          <a:p>
            <a:pPr lvl="1"/>
            <a:r>
              <a:rPr lang="en-US" sz="2800" dirty="0" smtClean="0"/>
              <a:t>Learn efficient and effective research-based vocabulary instruction strategies</a:t>
            </a:r>
            <a:endParaRPr lang="en-US" sz="2800" dirty="0"/>
          </a:p>
        </p:txBody>
      </p:sp>
      <p:sp>
        <p:nvSpPr>
          <p:cNvPr id="2" name="Title 1"/>
          <p:cNvSpPr>
            <a:spLocks noGrp="1"/>
          </p:cNvSpPr>
          <p:nvPr>
            <p:ph type="title"/>
          </p:nvPr>
        </p:nvSpPr>
        <p:spPr/>
        <p:txBody>
          <a:bodyPr/>
          <a:lstStyle/>
          <a:p>
            <a:r>
              <a:rPr lang="en-US" dirty="0" smtClean="0"/>
              <a:t>Learning Outcomes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Content Placeholder 4" descr="br.jpg"/>
          <p:cNvPicPr>
            <a:picLocks noGrp="1" noChangeAspect="1"/>
          </p:cNvPicPr>
          <p:nvPr>
            <p:ph idx="1"/>
          </p:nvPr>
        </p:nvPicPr>
        <p:blipFill>
          <a:blip r:embed="rId3"/>
          <a:srcRect l="-71550" r="-71550"/>
          <a:stretch>
            <a:fillRect/>
          </a:stretch>
        </p:blipFill>
        <p:spPr>
          <a:xfrm>
            <a:off x="-1591733" y="1475110"/>
            <a:ext cx="8229600" cy="4525963"/>
          </a:xfrm>
        </p:spPr>
      </p:pic>
      <p:sp>
        <p:nvSpPr>
          <p:cNvPr id="3" name="Title 2"/>
          <p:cNvSpPr>
            <a:spLocks noGrp="1"/>
          </p:cNvSpPr>
          <p:nvPr>
            <p:ph type="title"/>
          </p:nvPr>
        </p:nvSpPr>
        <p:spPr/>
        <p:txBody>
          <a:bodyPr/>
          <a:lstStyle/>
          <a:p>
            <a:r>
              <a:rPr lang="en-US" dirty="0" smtClean="0"/>
              <a:t>Resources</a:t>
            </a:r>
            <a:endParaRPr lang="en-US" dirty="0"/>
          </a:p>
        </p:txBody>
      </p:sp>
      <p:pic>
        <p:nvPicPr>
          <p:cNvPr id="4" name="Picture 3" descr="iw.jpg"/>
          <p:cNvPicPr>
            <a:picLocks noChangeAspect="1"/>
          </p:cNvPicPr>
          <p:nvPr/>
        </p:nvPicPr>
        <p:blipFill>
          <a:blip r:embed="rId4"/>
          <a:stretch>
            <a:fillRect/>
          </a:stretch>
        </p:blipFill>
        <p:spPr>
          <a:xfrm>
            <a:off x="4596870" y="1481328"/>
            <a:ext cx="3615796" cy="4519745"/>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Content Placeholder 4" descr="v.jpg"/>
          <p:cNvPicPr>
            <a:picLocks noGrp="1" noChangeAspect="1"/>
          </p:cNvPicPr>
          <p:nvPr>
            <p:ph idx="1"/>
          </p:nvPr>
        </p:nvPicPr>
        <p:blipFill>
          <a:blip r:embed="rId3"/>
          <a:srcRect l="-66325" r="-66325"/>
          <a:stretch>
            <a:fillRect/>
          </a:stretch>
        </p:blipFill>
        <p:spPr>
          <a:xfrm>
            <a:off x="-1789866" y="1417638"/>
            <a:ext cx="8229600" cy="4525963"/>
          </a:xfrm>
        </p:spPr>
      </p:pic>
      <p:sp>
        <p:nvSpPr>
          <p:cNvPr id="3" name="Title 2"/>
          <p:cNvSpPr>
            <a:spLocks noGrp="1"/>
          </p:cNvSpPr>
          <p:nvPr>
            <p:ph type="title"/>
          </p:nvPr>
        </p:nvSpPr>
        <p:spPr/>
        <p:txBody>
          <a:bodyPr/>
          <a:lstStyle/>
          <a:p>
            <a:r>
              <a:rPr lang="en-US" dirty="0" smtClean="0"/>
              <a:t>Resources</a:t>
            </a:r>
            <a:endParaRPr lang="en-US" dirty="0"/>
          </a:p>
        </p:txBody>
      </p:sp>
      <p:pic>
        <p:nvPicPr>
          <p:cNvPr id="6" name="Picture 5" descr="wtw.jpg"/>
          <p:cNvPicPr>
            <a:picLocks noChangeAspect="1"/>
          </p:cNvPicPr>
          <p:nvPr/>
        </p:nvPicPr>
        <p:blipFill>
          <a:blip r:embed="rId4"/>
          <a:stretch>
            <a:fillRect/>
          </a:stretch>
        </p:blipFill>
        <p:spPr>
          <a:xfrm>
            <a:off x="4281605" y="1417638"/>
            <a:ext cx="3537325" cy="4525963"/>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hlinkClick r:id="rId3"/>
              </a:rPr>
              <a:t>http://www.corestandards.org/assets/Appendix_A.pdf</a:t>
            </a:r>
            <a:endParaRPr lang="en-US" dirty="0" smtClean="0"/>
          </a:p>
          <a:p>
            <a:r>
              <a:rPr lang="en-US" dirty="0" smtClean="0">
                <a:hlinkClick r:id="rId4"/>
              </a:rPr>
              <a:t>http://www.secondstorywindow.net/</a:t>
            </a:r>
            <a:endParaRPr lang="en-US" dirty="0" smtClean="0"/>
          </a:p>
          <a:p>
            <a:r>
              <a:rPr lang="en-US" dirty="0" smtClean="0">
                <a:hlinkClick r:id="rId5"/>
              </a:rPr>
              <a:t>http://www.bigtimeliteracy.com/</a:t>
            </a:r>
            <a:endParaRPr lang="en-US" dirty="0" smtClean="0"/>
          </a:p>
          <a:p>
            <a:r>
              <a:rPr lang="en-US" dirty="0" smtClean="0">
                <a:hlinkClick r:id="rId6"/>
              </a:rPr>
              <a:t>http://textproject.org/</a:t>
            </a:r>
            <a:endParaRPr lang="en-US" dirty="0" smtClean="0"/>
          </a:p>
          <a:p>
            <a:r>
              <a:rPr lang="en-US" dirty="0" smtClean="0">
                <a:hlinkClick r:id="rId7"/>
              </a:rPr>
              <a:t>http://www.readingrockets.org/article/root-words-roots-and-affixes</a:t>
            </a:r>
            <a:endParaRPr lang="en-US" dirty="0" smtClean="0"/>
          </a:p>
          <a:p>
            <a:r>
              <a:rPr lang="en-US" dirty="0" smtClean="0">
                <a:hlinkClick r:id="rId8"/>
              </a:rPr>
              <a:t>http://www.vocabulary.com/</a:t>
            </a:r>
            <a:r>
              <a:rPr lang="en-US" dirty="0" smtClean="0"/>
              <a:t> (for middle and high school students)</a:t>
            </a:r>
          </a:p>
          <a:p>
            <a:pPr>
              <a:buNone/>
            </a:pPr>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Resources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hlinkClick r:id="rId2"/>
              </a:rPr>
              <a:t>http://www.asburypark.k12.nj.us/cms/lib7/NJ01001017/Centricity/Domain/110/Fourteen_Roots_That_Unlock_100,_000_Words%5B2%5D.pdf</a:t>
            </a:r>
            <a:endParaRPr lang="en-US" dirty="0" smtClean="0"/>
          </a:p>
          <a:p>
            <a:r>
              <a:rPr lang="en-US" dirty="0" smtClean="0">
                <a:hlinkClick r:id="rId3"/>
              </a:rPr>
              <a:t>http://www.marileesprenger.com/the-critical-words.html</a:t>
            </a:r>
            <a:r>
              <a:rPr lang="en-US" dirty="0" smtClean="0"/>
              <a:t> (55 high frequency CCSS words)</a:t>
            </a:r>
          </a:p>
          <a:p>
            <a:pPr>
              <a:buNone/>
            </a:pPr>
            <a:endParaRPr lang="en-US" b="1" dirty="0" smtClean="0"/>
          </a:p>
          <a:p>
            <a:pPr>
              <a:buNone/>
            </a:pPr>
            <a:r>
              <a:rPr lang="en-US" b="1" dirty="0" smtClean="0"/>
              <a:t>Online Games</a:t>
            </a:r>
            <a:endParaRPr lang="en-US" dirty="0" smtClean="0"/>
          </a:p>
          <a:p>
            <a:r>
              <a:rPr lang="en-US" u="sng" dirty="0" smtClean="0">
                <a:hlinkClick r:id="rId4"/>
              </a:rPr>
              <a:t>http://www.vocabulary.co.il/</a:t>
            </a:r>
            <a:endParaRPr lang="en-US" dirty="0" smtClean="0"/>
          </a:p>
          <a:p>
            <a:r>
              <a:rPr lang="en-US" u="sng" dirty="0" smtClean="0">
                <a:hlinkClick r:id="rId5"/>
              </a:rPr>
              <a:t>http://www.visuwords.com/</a:t>
            </a:r>
            <a:endParaRPr lang="en-US" dirty="0" smtClean="0"/>
          </a:p>
          <a:p>
            <a:r>
              <a:rPr lang="en-US" u="sng" dirty="0" smtClean="0">
                <a:hlinkClick r:id="rId6"/>
              </a:rPr>
              <a:t>http://people.uncw.edu/ertzbergerj/ppt_games.html</a:t>
            </a:r>
            <a:endParaRPr lang="en-US" dirty="0" smtClean="0"/>
          </a:p>
          <a:p>
            <a:r>
              <a:rPr lang="en-US" u="sng" dirty="0" smtClean="0">
                <a:hlinkClick r:id="rId7"/>
              </a:rPr>
              <a:t>http://reading.pppst.com/vocabulary.html</a:t>
            </a:r>
            <a:endParaRPr lang="en-US" u="sng" dirty="0" smtClean="0"/>
          </a:p>
          <a:p>
            <a:pPr>
              <a:buNone/>
            </a:pPr>
            <a:endParaRPr lang="en-US" u="sng"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Resources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Learning is fundamentally and profoundly dependent upon vocabulary knowledge</a:t>
            </a:r>
          </a:p>
          <a:p>
            <a:r>
              <a:rPr lang="en-US" dirty="0" smtClean="0"/>
              <a:t>Vocabulary knowledge is highly correlated with overall reading achievement</a:t>
            </a:r>
          </a:p>
          <a:p>
            <a:r>
              <a:rPr lang="en-US" dirty="0" smtClean="0"/>
              <a:t>Vocabulary deficiencies are a primary cause of academic failure in grades 3-12</a:t>
            </a:r>
          </a:p>
          <a:p>
            <a:r>
              <a:rPr lang="en-US" dirty="0" smtClean="0"/>
              <a:t>Vocabulary knowledge affects a student’s ability to participate fully in both social and academic activities</a:t>
            </a:r>
          </a:p>
          <a:p>
            <a:r>
              <a:rPr lang="en-US" dirty="0" smtClean="0"/>
              <a:t>The Common Core requires it</a:t>
            </a:r>
            <a:endParaRPr lang="en-US" dirty="0"/>
          </a:p>
        </p:txBody>
      </p:sp>
      <p:sp>
        <p:nvSpPr>
          <p:cNvPr id="2" name="Title 1"/>
          <p:cNvSpPr>
            <a:spLocks noGrp="1"/>
          </p:cNvSpPr>
          <p:nvPr>
            <p:ph type="title"/>
          </p:nvPr>
        </p:nvSpPr>
        <p:spPr>
          <a:xfrm>
            <a:off x="457200" y="266628"/>
            <a:ext cx="8534400" cy="1214700"/>
          </a:xfrm>
        </p:spPr>
        <p:txBody>
          <a:bodyPr>
            <a:normAutofit/>
          </a:bodyPr>
          <a:lstStyle/>
          <a:p>
            <a:r>
              <a:rPr lang="en-US" sz="3600" dirty="0" smtClean="0"/>
              <a:t>Why do we need to teach vocabulary?</a:t>
            </a:r>
            <a:endParaRPr 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Vocabulary is one of the primary causes of the achievement gap, and many students from low-income households enter school with smaller vocabularies than their more affluent peers.</a:t>
            </a:r>
          </a:p>
          <a:p>
            <a:pPr>
              <a:buNone/>
            </a:pPr>
            <a:endParaRPr lang="en-US" dirty="0"/>
          </a:p>
        </p:txBody>
      </p:sp>
      <p:sp>
        <p:nvSpPr>
          <p:cNvPr id="3" name="Title 2"/>
          <p:cNvSpPr>
            <a:spLocks noGrp="1"/>
          </p:cNvSpPr>
          <p:nvPr>
            <p:ph type="title"/>
          </p:nvPr>
        </p:nvSpPr>
        <p:spPr>
          <a:xfrm>
            <a:off x="457200" y="274638"/>
            <a:ext cx="8686800" cy="1143000"/>
          </a:xfrm>
        </p:spPr>
        <p:txBody>
          <a:bodyPr>
            <a:noAutofit/>
          </a:bodyPr>
          <a:lstStyle/>
          <a:p>
            <a:r>
              <a:rPr lang="en-US" sz="3600" dirty="0" smtClean="0"/>
              <a:t>Why do we need to teach vocabulary?</a:t>
            </a:r>
            <a:endParaRPr lang="en-US" sz="3600" dirty="0"/>
          </a:p>
        </p:txBody>
      </p:sp>
      <p:graphicFrame>
        <p:nvGraphicFramePr>
          <p:cNvPr id="6" name="Table 5"/>
          <p:cNvGraphicFramePr>
            <a:graphicFrameLocks noGrp="1"/>
          </p:cNvGraphicFramePr>
          <p:nvPr/>
        </p:nvGraphicFramePr>
        <p:xfrm>
          <a:off x="1270130" y="3809744"/>
          <a:ext cx="6349870" cy="2839720"/>
        </p:xfrm>
        <a:graphic>
          <a:graphicData uri="http://schemas.openxmlformats.org/drawingml/2006/table">
            <a:tbl>
              <a:tblPr firstRow="1" bandRow="1">
                <a:tableStyleId>{5C22544A-7EE6-4342-B048-85BDC9FD1C3A}</a:tableStyleId>
              </a:tblPr>
              <a:tblGrid>
                <a:gridCol w="1269974"/>
                <a:gridCol w="1269974"/>
                <a:gridCol w="1269974"/>
                <a:gridCol w="1269974"/>
                <a:gridCol w="1269974"/>
              </a:tblGrid>
              <a:tr h="1059888">
                <a:tc>
                  <a:txBody>
                    <a:bodyPr/>
                    <a:lstStyle/>
                    <a:p>
                      <a:endParaRPr lang="en-US" dirty="0"/>
                    </a:p>
                  </a:txBody>
                  <a:tcPr/>
                </a:tc>
                <a:tc>
                  <a:txBody>
                    <a:bodyPr/>
                    <a:lstStyle/>
                    <a:p>
                      <a:r>
                        <a:rPr lang="en-US" dirty="0" smtClean="0"/>
                        <a:t>Words heard</a:t>
                      </a:r>
                      <a:r>
                        <a:rPr lang="en-US" baseline="0" dirty="0" smtClean="0"/>
                        <a:t> per </a:t>
                      </a:r>
                      <a:r>
                        <a:rPr lang="en-US" dirty="0" smtClean="0"/>
                        <a:t>hour</a:t>
                      </a:r>
                      <a:endParaRPr lang="en-US" dirty="0"/>
                    </a:p>
                  </a:txBody>
                  <a:tcPr/>
                </a:tc>
                <a:tc>
                  <a:txBody>
                    <a:bodyPr/>
                    <a:lstStyle/>
                    <a:p>
                      <a:r>
                        <a:rPr lang="en-US" dirty="0" smtClean="0"/>
                        <a:t>Words</a:t>
                      </a:r>
                      <a:r>
                        <a:rPr lang="en-US" baseline="0" dirty="0" smtClean="0"/>
                        <a:t> heard in a 100 hr week</a:t>
                      </a:r>
                      <a:endParaRPr lang="en-US" dirty="0"/>
                    </a:p>
                  </a:txBody>
                  <a:tcPr/>
                </a:tc>
                <a:tc>
                  <a:txBody>
                    <a:bodyPr/>
                    <a:lstStyle/>
                    <a:p>
                      <a:r>
                        <a:rPr lang="en-US" dirty="0" smtClean="0"/>
                        <a:t>Words heard in a 5,200 hr</a:t>
                      </a:r>
                      <a:r>
                        <a:rPr lang="en-US" baseline="0" dirty="0" smtClean="0"/>
                        <a:t> year</a:t>
                      </a:r>
                      <a:endParaRPr lang="en-US" dirty="0"/>
                    </a:p>
                  </a:txBody>
                  <a:tcPr/>
                </a:tc>
                <a:tc>
                  <a:txBody>
                    <a:bodyPr/>
                    <a:lstStyle/>
                    <a:p>
                      <a:r>
                        <a:rPr lang="en-US" dirty="0" smtClean="0"/>
                        <a:t>Words heard</a:t>
                      </a:r>
                      <a:r>
                        <a:rPr lang="en-US" baseline="0" dirty="0" smtClean="0"/>
                        <a:t> in 4 years</a:t>
                      </a:r>
                      <a:endParaRPr lang="en-US" dirty="0"/>
                    </a:p>
                  </a:txBody>
                  <a:tcPr/>
                </a:tc>
              </a:tr>
              <a:tr h="370840">
                <a:tc>
                  <a:txBody>
                    <a:bodyPr/>
                    <a:lstStyle/>
                    <a:p>
                      <a:r>
                        <a:rPr lang="en-US" dirty="0" smtClean="0"/>
                        <a:t>Welfare</a:t>
                      </a:r>
                    </a:p>
                  </a:txBody>
                  <a:tcPr/>
                </a:tc>
                <a:tc>
                  <a:txBody>
                    <a:bodyPr/>
                    <a:lstStyle/>
                    <a:p>
                      <a:r>
                        <a:rPr lang="en-US" dirty="0" smtClean="0"/>
                        <a:t>616</a:t>
                      </a:r>
                      <a:endParaRPr lang="en-US" dirty="0"/>
                    </a:p>
                  </a:txBody>
                  <a:tcPr/>
                </a:tc>
                <a:tc>
                  <a:txBody>
                    <a:bodyPr/>
                    <a:lstStyle/>
                    <a:p>
                      <a:r>
                        <a:rPr lang="en-US" dirty="0" smtClean="0"/>
                        <a:t>62,000</a:t>
                      </a:r>
                      <a:endParaRPr lang="en-US" dirty="0"/>
                    </a:p>
                  </a:txBody>
                  <a:tcPr/>
                </a:tc>
                <a:tc>
                  <a:txBody>
                    <a:bodyPr/>
                    <a:lstStyle/>
                    <a:p>
                      <a:r>
                        <a:rPr lang="en-US" dirty="0" smtClean="0"/>
                        <a:t>3 million</a:t>
                      </a:r>
                      <a:endParaRPr lang="en-US" dirty="0"/>
                    </a:p>
                  </a:txBody>
                  <a:tcPr/>
                </a:tc>
                <a:tc>
                  <a:txBody>
                    <a:bodyPr/>
                    <a:lstStyle/>
                    <a:p>
                      <a:r>
                        <a:rPr lang="en-US" dirty="0" smtClean="0"/>
                        <a:t>13</a:t>
                      </a:r>
                      <a:r>
                        <a:rPr lang="en-US" baseline="0" dirty="0" smtClean="0"/>
                        <a:t> mil</a:t>
                      </a:r>
                      <a:endParaRPr lang="en-US" dirty="0"/>
                    </a:p>
                  </a:txBody>
                  <a:tcPr/>
                </a:tc>
              </a:tr>
              <a:tr h="370840">
                <a:tc>
                  <a:txBody>
                    <a:bodyPr/>
                    <a:lstStyle/>
                    <a:p>
                      <a:r>
                        <a:rPr lang="en-US" dirty="0" smtClean="0"/>
                        <a:t>Working</a:t>
                      </a:r>
                      <a:r>
                        <a:rPr lang="en-US" baseline="0" dirty="0" smtClean="0"/>
                        <a:t> Class</a:t>
                      </a:r>
                      <a:endParaRPr lang="en-US" dirty="0"/>
                    </a:p>
                  </a:txBody>
                  <a:tcPr/>
                </a:tc>
                <a:tc>
                  <a:txBody>
                    <a:bodyPr/>
                    <a:lstStyle/>
                    <a:p>
                      <a:r>
                        <a:rPr lang="en-US" dirty="0" smtClean="0"/>
                        <a:t>1,251</a:t>
                      </a:r>
                      <a:endParaRPr lang="en-US" dirty="0"/>
                    </a:p>
                  </a:txBody>
                  <a:tcPr/>
                </a:tc>
                <a:tc>
                  <a:txBody>
                    <a:bodyPr/>
                    <a:lstStyle/>
                    <a:p>
                      <a:r>
                        <a:rPr lang="en-US" dirty="0" smtClean="0"/>
                        <a:t>125,000</a:t>
                      </a:r>
                      <a:endParaRPr lang="en-US" dirty="0"/>
                    </a:p>
                  </a:txBody>
                  <a:tcPr/>
                </a:tc>
                <a:tc>
                  <a:txBody>
                    <a:bodyPr/>
                    <a:lstStyle/>
                    <a:p>
                      <a:r>
                        <a:rPr lang="en-US" dirty="0" smtClean="0"/>
                        <a:t>6 million</a:t>
                      </a:r>
                      <a:endParaRPr lang="en-US" dirty="0"/>
                    </a:p>
                  </a:txBody>
                  <a:tcPr/>
                </a:tc>
                <a:tc>
                  <a:txBody>
                    <a:bodyPr/>
                    <a:lstStyle/>
                    <a:p>
                      <a:r>
                        <a:rPr lang="en-US" dirty="0" smtClean="0"/>
                        <a:t>26 mil</a:t>
                      </a:r>
                      <a:endParaRPr lang="en-US" dirty="0"/>
                    </a:p>
                  </a:txBody>
                  <a:tcPr/>
                </a:tc>
              </a:tr>
              <a:tr h="370840">
                <a:tc>
                  <a:txBody>
                    <a:bodyPr/>
                    <a:lstStyle/>
                    <a:p>
                      <a:r>
                        <a:rPr lang="en-US" dirty="0" smtClean="0"/>
                        <a:t>Professional</a:t>
                      </a:r>
                      <a:endParaRPr lang="en-US" dirty="0"/>
                    </a:p>
                  </a:txBody>
                  <a:tcPr/>
                </a:tc>
                <a:tc>
                  <a:txBody>
                    <a:bodyPr/>
                    <a:lstStyle/>
                    <a:p>
                      <a:r>
                        <a:rPr lang="en-US" dirty="0" smtClean="0"/>
                        <a:t>2,153</a:t>
                      </a:r>
                      <a:endParaRPr lang="en-US" dirty="0"/>
                    </a:p>
                  </a:txBody>
                  <a:tcPr/>
                </a:tc>
                <a:tc>
                  <a:txBody>
                    <a:bodyPr/>
                    <a:lstStyle/>
                    <a:p>
                      <a:r>
                        <a:rPr lang="en-US" dirty="0" smtClean="0"/>
                        <a:t>215,000</a:t>
                      </a:r>
                      <a:endParaRPr lang="en-US" dirty="0"/>
                    </a:p>
                  </a:txBody>
                  <a:tcPr/>
                </a:tc>
                <a:tc>
                  <a:txBody>
                    <a:bodyPr/>
                    <a:lstStyle/>
                    <a:p>
                      <a:r>
                        <a:rPr lang="en-US" dirty="0" smtClean="0"/>
                        <a:t>11</a:t>
                      </a:r>
                      <a:r>
                        <a:rPr lang="en-US" baseline="0" dirty="0" smtClean="0"/>
                        <a:t> million</a:t>
                      </a:r>
                      <a:endParaRPr lang="en-US" dirty="0"/>
                    </a:p>
                  </a:txBody>
                  <a:tcPr/>
                </a:tc>
                <a:tc>
                  <a:txBody>
                    <a:bodyPr/>
                    <a:lstStyle/>
                    <a:p>
                      <a:r>
                        <a:rPr lang="en-US" dirty="0" smtClean="0"/>
                        <a:t>45 mil</a:t>
                      </a:r>
                      <a:endParaRPr lang="en-US"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61067"/>
            <a:ext cx="8229600" cy="4246224"/>
          </a:xfrm>
        </p:spPr>
        <p:txBody>
          <a:bodyPr/>
          <a:lstStyle/>
          <a:p>
            <a:r>
              <a:rPr lang="en-US" dirty="0" smtClean="0"/>
              <a:t>Beck and </a:t>
            </a:r>
            <a:r>
              <a:rPr lang="en-US" dirty="0" err="1" smtClean="0"/>
              <a:t>McKeown</a:t>
            </a:r>
            <a:r>
              <a:rPr lang="en-US" dirty="0" smtClean="0"/>
              <a:t>, &amp; </a:t>
            </a:r>
            <a:r>
              <a:rPr lang="en-US" dirty="0" err="1" smtClean="0"/>
              <a:t>Kucan</a:t>
            </a:r>
            <a:r>
              <a:rPr lang="en-US" dirty="0" smtClean="0"/>
              <a:t> (2008) describe three tiers of words in terms of the words’ commonality (more to less frequently occurring) and applicability (broader and narrower). </a:t>
            </a:r>
          </a:p>
          <a:p>
            <a:endParaRPr lang="en-US" dirty="0" smtClean="0"/>
          </a:p>
          <a:p>
            <a:r>
              <a:rPr lang="en-US" dirty="0" smtClean="0">
                <a:hlinkClick r:id="rId3"/>
              </a:rPr>
              <a:t>https://prezi.com/o-e04jzmmu3a/tiered-vocabulary/</a:t>
            </a:r>
            <a:endParaRPr lang="en-US" dirty="0" smtClean="0"/>
          </a:p>
          <a:p>
            <a:endParaRPr lang="en-US" dirty="0" smtClean="0"/>
          </a:p>
          <a:p>
            <a:pPr>
              <a:buNone/>
            </a:pPr>
            <a:endParaRPr lang="en-US" dirty="0"/>
          </a:p>
        </p:txBody>
      </p:sp>
      <p:sp>
        <p:nvSpPr>
          <p:cNvPr id="3" name="Title 2"/>
          <p:cNvSpPr>
            <a:spLocks noGrp="1"/>
          </p:cNvSpPr>
          <p:nvPr>
            <p:ph type="title"/>
          </p:nvPr>
        </p:nvSpPr>
        <p:spPr/>
        <p:txBody>
          <a:bodyPr>
            <a:normAutofit fontScale="90000"/>
          </a:bodyPr>
          <a:lstStyle/>
          <a:p>
            <a:r>
              <a:rPr lang="en-US" sz="3700" dirty="0" smtClean="0"/>
              <a:t>What are the different types of vocabulary/How do we choose which words to teach?</a:t>
            </a:r>
            <a:endParaRPr lang="en-US" sz="37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endParaRPr lang="en-US" dirty="0"/>
          </a:p>
        </p:txBody>
      </p:sp>
      <p:graphicFrame>
        <p:nvGraphicFramePr>
          <p:cNvPr id="6" name="Content Placeholder 5"/>
          <p:cNvGraphicFramePr>
            <a:graphicFrameLocks noGrp="1"/>
          </p:cNvGraphicFramePr>
          <p:nvPr>
            <p:ph idx="1"/>
          </p:nvPr>
        </p:nvGraphicFramePr>
        <p:xfrm>
          <a:off x="457200" y="491067"/>
          <a:ext cx="8229600" cy="5750031"/>
        </p:xfrm>
        <a:graphic>
          <a:graphicData uri="http://schemas.openxmlformats.org/drawingml/2006/table">
            <a:tbl>
              <a:tblPr firstRow="1" bandRow="1">
                <a:tableStyleId>{5C22544A-7EE6-4342-B048-85BDC9FD1C3A}</a:tableStyleId>
              </a:tblPr>
              <a:tblGrid>
                <a:gridCol w="2057400"/>
                <a:gridCol w="2057400"/>
                <a:gridCol w="2057400"/>
                <a:gridCol w="2057400"/>
              </a:tblGrid>
              <a:tr h="604115">
                <a:tc>
                  <a:txBody>
                    <a:bodyPr/>
                    <a:lstStyle/>
                    <a:p>
                      <a:endParaRPr lang="en-US" dirty="0"/>
                    </a:p>
                  </a:txBody>
                  <a:tcPr/>
                </a:tc>
                <a:tc>
                  <a:txBody>
                    <a:bodyPr/>
                    <a:lstStyle/>
                    <a:p>
                      <a:r>
                        <a:rPr lang="en-US" dirty="0" smtClean="0"/>
                        <a:t>Tier One</a:t>
                      </a:r>
                      <a:endParaRPr lang="en-US" dirty="0"/>
                    </a:p>
                  </a:txBody>
                  <a:tcPr/>
                </a:tc>
                <a:tc>
                  <a:txBody>
                    <a:bodyPr/>
                    <a:lstStyle/>
                    <a:p>
                      <a:r>
                        <a:rPr lang="en-US" dirty="0" smtClean="0"/>
                        <a:t>Tier Two</a:t>
                      </a:r>
                      <a:endParaRPr lang="en-US" dirty="0"/>
                    </a:p>
                  </a:txBody>
                  <a:tcPr/>
                </a:tc>
                <a:tc>
                  <a:txBody>
                    <a:bodyPr/>
                    <a:lstStyle/>
                    <a:p>
                      <a:r>
                        <a:rPr lang="en-US" dirty="0" smtClean="0"/>
                        <a:t>Tier Three</a:t>
                      </a:r>
                      <a:endParaRPr lang="en-US" dirty="0"/>
                    </a:p>
                  </a:txBody>
                  <a:tcPr/>
                </a:tc>
              </a:tr>
              <a:tr h="750446">
                <a:tc>
                  <a:txBody>
                    <a:bodyPr/>
                    <a:lstStyle/>
                    <a:p>
                      <a:r>
                        <a:rPr lang="en-US" dirty="0" smtClean="0"/>
                        <a:t>AKA</a:t>
                      </a:r>
                      <a:endParaRPr lang="en-US" dirty="0"/>
                    </a:p>
                  </a:txBody>
                  <a:tcPr/>
                </a:tc>
                <a:tc>
                  <a:txBody>
                    <a:bodyPr/>
                    <a:lstStyle/>
                    <a:p>
                      <a:r>
                        <a:rPr lang="en-US" dirty="0" smtClean="0"/>
                        <a:t>Conversational</a:t>
                      </a:r>
                    </a:p>
                    <a:p>
                      <a:r>
                        <a:rPr lang="en-US" dirty="0" smtClean="0"/>
                        <a:t>Vocabulary</a:t>
                      </a:r>
                      <a:endParaRPr lang="en-US" dirty="0"/>
                    </a:p>
                  </a:txBody>
                  <a:tcPr/>
                </a:tc>
                <a:tc>
                  <a:txBody>
                    <a:bodyPr/>
                    <a:lstStyle/>
                    <a:p>
                      <a:r>
                        <a:rPr lang="en-US" dirty="0" smtClean="0"/>
                        <a:t>Core Academic Vocabulary</a:t>
                      </a:r>
                      <a:endParaRPr lang="en-US" dirty="0"/>
                    </a:p>
                  </a:txBody>
                  <a:tcPr/>
                </a:tc>
                <a:tc>
                  <a:txBody>
                    <a:bodyPr/>
                    <a:lstStyle/>
                    <a:p>
                      <a:r>
                        <a:rPr lang="en-US" dirty="0" smtClean="0"/>
                        <a:t>Content-Specific</a:t>
                      </a:r>
                      <a:r>
                        <a:rPr lang="en-US" baseline="0" dirty="0" smtClean="0"/>
                        <a:t> Vocabulary</a:t>
                      </a:r>
                      <a:endParaRPr lang="en-US" dirty="0"/>
                    </a:p>
                  </a:txBody>
                  <a:tcPr/>
                </a:tc>
              </a:tr>
              <a:tr h="3323404">
                <a:tc>
                  <a:txBody>
                    <a:bodyPr/>
                    <a:lstStyle/>
                    <a:p>
                      <a:r>
                        <a:rPr lang="en-US" dirty="0" smtClean="0"/>
                        <a:t>Description</a:t>
                      </a:r>
                      <a:endParaRPr lang="en-US" dirty="0"/>
                    </a:p>
                  </a:txBody>
                  <a:tcPr/>
                </a:tc>
                <a:tc>
                  <a:txBody>
                    <a:bodyPr/>
                    <a:lstStyle/>
                    <a:p>
                      <a:r>
                        <a:rPr lang="en-US" dirty="0" smtClean="0"/>
                        <a:t>Basic words that most children know before entering school</a:t>
                      </a:r>
                      <a:endParaRPr lang="en-US" dirty="0"/>
                    </a:p>
                  </a:txBody>
                  <a:tcPr/>
                </a:tc>
                <a:tc>
                  <a:txBody>
                    <a:bodyPr/>
                    <a:lstStyle/>
                    <a:p>
                      <a:r>
                        <a:rPr lang="en-US" dirty="0" smtClean="0"/>
                        <a:t>Words that appear frequently in texts</a:t>
                      </a:r>
                      <a:r>
                        <a:rPr lang="en-US" baseline="0" dirty="0" smtClean="0"/>
                        <a:t> and for which most students already have conceptual understanding</a:t>
                      </a:r>
                    </a:p>
                  </a:txBody>
                  <a:tcPr/>
                </a:tc>
                <a:tc>
                  <a:txBody>
                    <a:bodyPr/>
                    <a:lstStyle/>
                    <a:p>
                      <a:r>
                        <a:rPr lang="en-US" dirty="0" smtClean="0"/>
                        <a:t>Uncommon words that are typically</a:t>
                      </a:r>
                      <a:r>
                        <a:rPr lang="en-US" baseline="0" dirty="0" smtClean="0"/>
                        <a:t> associated with a specific domain</a:t>
                      </a:r>
                    </a:p>
                    <a:p>
                      <a:endParaRPr lang="en-US" baseline="0" dirty="0" smtClean="0"/>
                    </a:p>
                    <a:p>
                      <a:r>
                        <a:rPr lang="en-US" baseline="0" dirty="0" smtClean="0"/>
                        <a:t>Heavily scaffold by authors and teachers</a:t>
                      </a:r>
                      <a:endParaRPr lang="en-US" dirty="0"/>
                    </a:p>
                  </a:txBody>
                  <a:tcPr/>
                </a:tc>
              </a:tr>
              <a:tr h="1072066">
                <a:tc>
                  <a:txBody>
                    <a:bodyPr/>
                    <a:lstStyle/>
                    <a:p>
                      <a:r>
                        <a:rPr lang="en-US" dirty="0" smtClean="0"/>
                        <a:t>Examples</a:t>
                      </a:r>
                      <a:endParaRPr lang="en-US" dirty="0"/>
                    </a:p>
                  </a:txBody>
                  <a:tcPr/>
                </a:tc>
                <a:tc>
                  <a:txBody>
                    <a:bodyPr/>
                    <a:lstStyle/>
                    <a:p>
                      <a:r>
                        <a:rPr lang="en-US" dirty="0" smtClean="0"/>
                        <a:t>clock, baby,</a:t>
                      </a:r>
                      <a:r>
                        <a:rPr lang="en-US" baseline="0" dirty="0" smtClean="0"/>
                        <a:t> happy</a:t>
                      </a:r>
                      <a:endParaRPr lang="en-US" dirty="0"/>
                    </a:p>
                  </a:txBody>
                  <a:tcPr/>
                </a:tc>
                <a:tc>
                  <a:txBody>
                    <a:bodyPr/>
                    <a:lstStyle/>
                    <a:p>
                      <a:r>
                        <a:rPr lang="en-US" dirty="0" smtClean="0"/>
                        <a:t>sinister, fortunate, adapt</a:t>
                      </a:r>
                      <a:endParaRPr lang="en-US" dirty="0"/>
                    </a:p>
                  </a:txBody>
                  <a:tcPr/>
                </a:tc>
                <a:tc>
                  <a:txBody>
                    <a:bodyPr/>
                    <a:lstStyle/>
                    <a:p>
                      <a:r>
                        <a:rPr lang="en-US" dirty="0" smtClean="0"/>
                        <a:t>isotope, peninsula,</a:t>
                      </a:r>
                      <a:r>
                        <a:rPr lang="en-US" baseline="0" dirty="0" smtClean="0"/>
                        <a:t> onomatopoeia</a:t>
                      </a:r>
                      <a:endParaRPr lang="en-US"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b="1" dirty="0" smtClean="0"/>
              <a:t>Teachers need to be alert to the presence of Tier Two words and determine which ones need careful attention.</a:t>
            </a:r>
          </a:p>
          <a:p>
            <a:endParaRPr lang="en-US" sz="2800" b="1" dirty="0" smtClean="0"/>
          </a:p>
          <a:p>
            <a:r>
              <a:rPr lang="en-US" sz="2800" b="1" dirty="0" smtClean="0"/>
              <a:t>Resource: Academic Word Finder</a:t>
            </a:r>
          </a:p>
          <a:p>
            <a:pPr lvl="1"/>
            <a:r>
              <a:rPr lang="en-US" sz="2400" b="1" dirty="0" smtClean="0"/>
              <a:t>an online tool for identifying academic vocabulary (Tier Two vocabulary) within a text</a:t>
            </a:r>
          </a:p>
          <a:p>
            <a:pPr lvl="1">
              <a:buNone/>
            </a:pPr>
            <a:r>
              <a:rPr lang="en-US" dirty="0" smtClean="0">
                <a:hlinkClick r:id="rId3"/>
              </a:rPr>
              <a:t>http://achievethecore.org/academic-word-finder/</a:t>
            </a:r>
            <a:endParaRPr lang="en-US" dirty="0" smtClean="0"/>
          </a:p>
          <a:p>
            <a:pPr lvl="1"/>
            <a:endParaRPr lang="en-US" dirty="0"/>
          </a:p>
        </p:txBody>
      </p:sp>
      <p:sp>
        <p:nvSpPr>
          <p:cNvPr id="3" name="Title 2"/>
          <p:cNvSpPr>
            <a:spLocks noGrp="1"/>
          </p:cNvSpPr>
          <p:nvPr>
            <p:ph type="title"/>
          </p:nvPr>
        </p:nvSpPr>
        <p:spPr/>
        <p:txBody>
          <a:bodyPr/>
          <a:lstStyle/>
          <a:p>
            <a:r>
              <a:rPr lang="en-US" dirty="0" smtClean="0"/>
              <a:t>Common Core Takeaway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3200" y="1100667"/>
            <a:ext cx="8686800" cy="5757334"/>
          </a:xfrm>
        </p:spPr>
        <p:txBody>
          <a:bodyPr>
            <a:normAutofit fontScale="92500" lnSpcReduction="10000"/>
          </a:bodyPr>
          <a:lstStyle/>
          <a:p>
            <a:r>
              <a:rPr lang="en-US" dirty="0" smtClean="0"/>
              <a:t>Research shows that students will achieve higher scores on standardized tests if they know the vocabulary of the standards</a:t>
            </a:r>
          </a:p>
          <a:p>
            <a:pPr lvl="1">
              <a:buNone/>
            </a:pPr>
            <a:r>
              <a:rPr lang="en-US" dirty="0" smtClean="0"/>
              <a:t>1. Find out which words are "your" words. </a:t>
            </a:r>
          </a:p>
          <a:p>
            <a:pPr lvl="1">
              <a:buNone/>
            </a:pPr>
            <a:r>
              <a:rPr lang="en-US" dirty="0" smtClean="0"/>
              <a:t>2. Read the CCSS for your grade level, highlighting the words you think your students won't know. Then go back to each year prior to yours and highlight those words. </a:t>
            </a:r>
          </a:p>
          <a:p>
            <a:pPr lvl="1">
              <a:buNone/>
            </a:pPr>
            <a:r>
              <a:rPr lang="en-US" dirty="0" smtClean="0"/>
              <a:t>3. Next, create a pre-assessment for your students with these critical words. A simple list of words followed by columns marked "Yes" (I understand), "No" (I don't understand) and "Maybe" (I might understand) is a start. </a:t>
            </a:r>
          </a:p>
          <a:p>
            <a:pPr lvl="1">
              <a:buNone/>
            </a:pPr>
            <a:r>
              <a:rPr lang="en-US" dirty="0" smtClean="0"/>
              <a:t>4. Use this information and your professional judgment to decide which words have not yet been mastered and require instruction. </a:t>
            </a:r>
          </a:p>
          <a:p>
            <a:pPr lvl="1">
              <a:buNone/>
            </a:pPr>
            <a:endParaRPr lang="en-US" dirty="0" smtClean="0"/>
          </a:p>
          <a:p>
            <a:pPr lvl="1">
              <a:buNone/>
            </a:pPr>
            <a:r>
              <a:rPr lang="en-US" dirty="0" smtClean="0"/>
              <a:t>	</a:t>
            </a:r>
            <a:r>
              <a:rPr lang="en-US" dirty="0" err="1" smtClean="0"/>
              <a:t>Reference:</a:t>
            </a:r>
            <a:r>
              <a:rPr lang="en-US" dirty="0" err="1" smtClean="0">
                <a:hlinkClick r:id="rId3"/>
              </a:rPr>
              <a:t>http://www.edutopia.org/blog/teaching-ccss-critical-vocabulary-marilee-sprenger</a:t>
            </a:r>
            <a:endParaRPr lang="en-US" dirty="0" smtClean="0"/>
          </a:p>
          <a:p>
            <a:pPr lvl="1">
              <a:buNone/>
            </a:pPr>
            <a:endParaRPr lang="en-US" dirty="0" smtClean="0"/>
          </a:p>
          <a:p>
            <a:endParaRPr lang="en-US" dirty="0"/>
          </a:p>
        </p:txBody>
      </p:sp>
      <p:sp>
        <p:nvSpPr>
          <p:cNvPr id="3" name="Title 2"/>
          <p:cNvSpPr>
            <a:spLocks noGrp="1"/>
          </p:cNvSpPr>
          <p:nvPr>
            <p:ph type="title"/>
          </p:nvPr>
        </p:nvSpPr>
        <p:spPr>
          <a:xfrm>
            <a:off x="457200" y="274638"/>
            <a:ext cx="8229600" cy="826029"/>
          </a:xfrm>
        </p:spPr>
        <p:txBody>
          <a:bodyPr/>
          <a:lstStyle/>
          <a:p>
            <a:r>
              <a:rPr lang="en-US" dirty="0" smtClean="0"/>
              <a:t>Additional Words to Teach</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2326" y="1481328"/>
            <a:ext cx="8454473" cy="4525963"/>
          </a:xfrm>
        </p:spPr>
        <p:txBody>
          <a:bodyPr>
            <a:normAutofit/>
          </a:bodyPr>
          <a:lstStyle/>
          <a:p>
            <a:pPr>
              <a:buNone/>
            </a:pPr>
            <a:r>
              <a:rPr lang="en-US" dirty="0" smtClean="0"/>
              <a:t>	</a:t>
            </a:r>
          </a:p>
          <a:p>
            <a:pPr>
              <a:buNone/>
            </a:pPr>
            <a:r>
              <a:rPr lang="en-US" dirty="0" smtClean="0"/>
              <a:t>	Think-Pair-Share</a:t>
            </a:r>
          </a:p>
          <a:p>
            <a:pPr>
              <a:buNone/>
            </a:pPr>
            <a:endParaRPr lang="en-US" dirty="0" smtClean="0"/>
          </a:p>
          <a:p>
            <a:pPr>
              <a:buNone/>
            </a:pPr>
            <a:r>
              <a:rPr lang="en-US" dirty="0" smtClean="0"/>
              <a:t>	Read “What Do We Know from Research?” (pg. 1 in packet) and summarize what it says about effective vocabulary instruction/implications for teaching</a:t>
            </a:r>
          </a:p>
          <a:p>
            <a:pPr>
              <a:buNone/>
            </a:pPr>
            <a:endParaRPr lang="en-US" dirty="0" smtClean="0"/>
          </a:p>
          <a:p>
            <a:pPr>
              <a:buNone/>
            </a:pPr>
            <a:endParaRPr lang="en-US" sz="2800" dirty="0" smtClean="0"/>
          </a:p>
          <a:p>
            <a:endParaRPr lang="en-US" dirty="0"/>
          </a:p>
        </p:txBody>
      </p:sp>
      <p:sp>
        <p:nvSpPr>
          <p:cNvPr id="3" name="Title 2"/>
          <p:cNvSpPr>
            <a:spLocks noGrp="1"/>
          </p:cNvSpPr>
          <p:nvPr>
            <p:ph type="title"/>
          </p:nvPr>
        </p:nvSpPr>
        <p:spPr/>
        <p:txBody>
          <a:bodyPr>
            <a:normAutofit fontScale="90000"/>
          </a:bodyPr>
          <a:lstStyle/>
          <a:p>
            <a:r>
              <a:rPr lang="en-US" dirty="0" smtClean="0"/>
              <a:t>What is best practice for teaching vocabulary?</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1321</TotalTime>
  <Words>2674</Words>
  <Application>Microsoft Macintosh PowerPoint</Application>
  <PresentationFormat>On-screen Show (4:3)</PresentationFormat>
  <Paragraphs>235</Paragraphs>
  <Slides>23</Slides>
  <Notes>20</Notes>
  <HiddenSlides>0</HiddenSlides>
  <MMClips>0</MMClips>
  <ScaleCrop>false</ScaleCrop>
  <HeadingPairs>
    <vt:vector size="4" baseType="variant">
      <vt:variant>
        <vt:lpstr>Design Template</vt:lpstr>
      </vt:variant>
      <vt:variant>
        <vt:i4>1</vt:i4>
      </vt:variant>
      <vt:variant>
        <vt:lpstr>Slide Titles</vt:lpstr>
      </vt:variant>
      <vt:variant>
        <vt:i4>23</vt:i4>
      </vt:variant>
    </vt:vector>
  </HeadingPairs>
  <TitlesOfParts>
    <vt:vector size="24" baseType="lpstr">
      <vt:lpstr>Concourse</vt:lpstr>
      <vt:lpstr>Word Study k-12: An Overview of the Research Base and Instructional Strategies </vt:lpstr>
      <vt:lpstr>Learning Outcomes</vt:lpstr>
      <vt:lpstr>Why do we need to teach vocabulary?</vt:lpstr>
      <vt:lpstr>Why do we need to teach vocabulary?</vt:lpstr>
      <vt:lpstr>What are the different types of vocabulary/How do we choose which words to teach?</vt:lpstr>
      <vt:lpstr>Slide 6</vt:lpstr>
      <vt:lpstr>Common Core Takeaway</vt:lpstr>
      <vt:lpstr>Additional Words to Teach</vt:lpstr>
      <vt:lpstr>What is best practice for teaching vocabulary?</vt:lpstr>
      <vt:lpstr>What is best practice for teaching vocabulary?</vt:lpstr>
      <vt:lpstr>Strategies for immersing students in rich language</vt:lpstr>
      <vt:lpstr>Strategies for teaching individual vocabulary words</vt:lpstr>
      <vt:lpstr>Strategies for teaching individual vocabulary words</vt:lpstr>
      <vt:lpstr>Strategies/activities for providing repeated exposure to words</vt:lpstr>
      <vt:lpstr>Strategies/activities for providing repeated exposure to words</vt:lpstr>
      <vt:lpstr>Word Walls</vt:lpstr>
      <vt:lpstr>Slide 17</vt:lpstr>
      <vt:lpstr>Slide 18</vt:lpstr>
      <vt:lpstr>Strategies for teaching morphology and word parts  </vt:lpstr>
      <vt:lpstr>Resources</vt:lpstr>
      <vt:lpstr>Resources</vt:lpstr>
      <vt:lpstr>Resources</vt:lpstr>
      <vt:lpstr>Resources</vt:lpstr>
    </vt:vector>
  </TitlesOfParts>
  <Company>Oakland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Vocabulary and the Common Core (2-12)</dc:title>
  <dc:creator>Carlene  Winters</dc:creator>
  <cp:lastModifiedBy>Carlene  Winters</cp:lastModifiedBy>
  <cp:revision>62</cp:revision>
  <cp:lastPrinted>2015-08-26T14:39:23Z</cp:lastPrinted>
  <dcterms:created xsi:type="dcterms:W3CDTF">2015-08-26T15:30:17Z</dcterms:created>
  <dcterms:modified xsi:type="dcterms:W3CDTF">2015-08-26T15:43:44Z</dcterms:modified>
</cp:coreProperties>
</file>